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41"/>
  </p:handoutMasterIdLst>
  <p:sldIdLst>
    <p:sldId id="339" r:id="rId4"/>
    <p:sldId id="347" r:id="rId6"/>
    <p:sldId id="365" r:id="rId7"/>
    <p:sldId id="360" r:id="rId8"/>
    <p:sldId id="361" r:id="rId9"/>
    <p:sldId id="372" r:id="rId10"/>
    <p:sldId id="371" r:id="rId11"/>
    <p:sldId id="363" r:id="rId12"/>
    <p:sldId id="379" r:id="rId13"/>
    <p:sldId id="410" r:id="rId14"/>
    <p:sldId id="384" r:id="rId15"/>
    <p:sldId id="385" r:id="rId16"/>
    <p:sldId id="386" r:id="rId17"/>
    <p:sldId id="387" r:id="rId18"/>
    <p:sldId id="388" r:id="rId19"/>
    <p:sldId id="376" r:id="rId20"/>
    <p:sldId id="389" r:id="rId21"/>
    <p:sldId id="390" r:id="rId22"/>
    <p:sldId id="391" r:id="rId23"/>
    <p:sldId id="392" r:id="rId24"/>
    <p:sldId id="406" r:id="rId25"/>
    <p:sldId id="377" r:id="rId26"/>
    <p:sldId id="397" r:id="rId27"/>
    <p:sldId id="399" r:id="rId28"/>
    <p:sldId id="400" r:id="rId29"/>
    <p:sldId id="401" r:id="rId30"/>
    <p:sldId id="409" r:id="rId31"/>
    <p:sldId id="398" r:id="rId32"/>
    <p:sldId id="378" r:id="rId33"/>
    <p:sldId id="402" r:id="rId34"/>
    <p:sldId id="403" r:id="rId35"/>
    <p:sldId id="404" r:id="rId36"/>
    <p:sldId id="405" r:id="rId37"/>
    <p:sldId id="407" r:id="rId38"/>
    <p:sldId id="408" r:id="rId39"/>
    <p:sldId id="351" r:id="rId40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64FC"/>
    <a:srgbClr val="007A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" d="100"/>
          <a:sy n="10" d="100"/>
        </p:scale>
        <p:origin x="-197" y="2280"/>
      </p:cViewPr>
      <p:guideLst>
        <p:guide orient="horz" pos="22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gs" Target="tags/tag270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拓展性要求：</a:t>
            </a:r>
            <a:br>
              <a:rPr lang="zh-CN" altLang="en-US" dirty="0"/>
            </a:br>
            <a:r>
              <a:rPr lang="en-US" altLang="zh-CN" dirty="0"/>
              <a:t>1.</a:t>
            </a:r>
            <a:r>
              <a:rPr lang="zh-CN" altLang="en-US" dirty="0"/>
              <a:t>客户的硬件设备可能存在多种，后续可能需要对接多个厂家，硬件设备加类型</a:t>
            </a:r>
            <a:r>
              <a:rPr lang="zh-CN" altLang="en-US" dirty="0"/>
              <a:t>字段</a:t>
            </a:r>
            <a:br>
              <a:rPr lang="zh-CN" altLang="en-US" dirty="0"/>
            </a:br>
            <a:r>
              <a:rPr lang="en-US" altLang="zh-CN" dirty="0"/>
              <a:t>2.</a:t>
            </a:r>
            <a:r>
              <a:rPr lang="zh-CN" altLang="en-US" dirty="0"/>
              <a:t>固件升级的价格框架</a:t>
            </a:r>
            <a:r>
              <a:rPr lang="zh-CN" altLang="en-US" dirty="0"/>
              <a:t>设计</a:t>
            </a:r>
            <a:endParaRPr lang="zh-CN" altLang="en-US" dirty="0"/>
          </a:p>
          <a:p>
            <a:r>
              <a:rPr lang="zh-CN" altLang="en-US" dirty="0"/>
              <a:t>安全</a:t>
            </a:r>
            <a:r>
              <a:rPr lang="zh-CN" altLang="en-US" dirty="0"/>
              <a:t>要求：</a:t>
            </a:r>
            <a:endParaRPr lang="zh-CN" altLang="en-US" dirty="0"/>
          </a:p>
          <a:p>
            <a:r>
              <a:rPr lang="en-US" altLang="zh-CN" dirty="0"/>
              <a:t>1.</a:t>
            </a:r>
            <a:r>
              <a:rPr lang="zh-CN" altLang="en-US" dirty="0"/>
              <a:t>设备的</a:t>
            </a:r>
            <a:r>
              <a:rPr lang="zh-CN" altLang="en-US" dirty="0"/>
              <a:t>防伪装</a:t>
            </a:r>
            <a:endParaRPr lang="zh-CN" altLang="en-US" dirty="0"/>
          </a:p>
          <a:p>
            <a:r>
              <a:rPr lang="en-US" altLang="zh-CN" dirty="0"/>
              <a:t>2.</a:t>
            </a:r>
            <a:r>
              <a:rPr lang="zh-CN" altLang="en-US" dirty="0"/>
              <a:t>安全</a:t>
            </a:r>
            <a:r>
              <a:rPr lang="zh-CN" altLang="en-US" dirty="0"/>
              <a:t>策略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应用层</a:t>
            </a:r>
            <a:r>
              <a:rPr lang="zh-CN" altLang="en-US" dirty="0"/>
              <a:t>加密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服务器</a:t>
            </a:r>
            <a:r>
              <a:rPr lang="zh-CN" altLang="en-US" dirty="0"/>
              <a:t>安全</a:t>
            </a:r>
            <a:endParaRPr lang="zh-CN" altLang="en-US" dirty="0"/>
          </a:p>
          <a:p>
            <a:r>
              <a:rPr lang="en-US" altLang="zh-CN" dirty="0"/>
              <a:t>5.</a:t>
            </a:r>
            <a:r>
              <a:rPr lang="zh-CN" altLang="en-US" dirty="0"/>
              <a:t>数据</a:t>
            </a:r>
            <a:r>
              <a:rPr lang="zh-CN" altLang="en-US" dirty="0"/>
              <a:t>安全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image" Target="../media/image2.png"/><Relationship Id="rId2" Type="http://schemas.openxmlformats.org/officeDocument/2006/relationships/tags" Target="../tags/tag1.xml"/><Relationship Id="rId19" Type="http://schemas.openxmlformats.org/officeDocument/2006/relationships/image" Target="../media/image1.png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20.xml"/><Relationship Id="rId4" Type="http://schemas.openxmlformats.org/officeDocument/2006/relationships/image" Target="../media/image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7" Type="http://schemas.openxmlformats.org/officeDocument/2006/relationships/tags" Target="../tags/tag169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任意多边形 11"/>
          <p:cNvSpPr/>
          <p:nvPr userDrawn="1"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5" name="圆角矩形 24"/>
          <p:cNvSpPr/>
          <p:nvPr userDrawn="1"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6"/>
            </p:custDataLst>
          </p:nvPr>
        </p:nvCxnSpPr>
        <p:spPr>
          <a:xfrm>
            <a:off x="11197590" y="300291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7"/>
            </p:custDataLst>
          </p:nvPr>
        </p:nvCxnSpPr>
        <p:spPr>
          <a:xfrm>
            <a:off x="11305540" y="193421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8"/>
            </p:custDataLst>
          </p:nvPr>
        </p:nvCxnSpPr>
        <p:spPr>
          <a:xfrm>
            <a:off x="11305540" y="347662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 userDrawn="1">
            <p:custDataLst>
              <p:tags r:id="rId9"/>
            </p:custDataLst>
          </p:nvPr>
        </p:nvSpPr>
        <p:spPr>
          <a:xfrm>
            <a:off x="10027285" y="4343400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10"/>
            </p:custDataLst>
          </p:nvPr>
        </p:nvSpPr>
        <p:spPr>
          <a:xfrm>
            <a:off x="10133965" y="4450080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0" name="向下箭头"/>
          <p:cNvSpPr/>
          <p:nvPr userDrawn="1">
            <p:custDataLst>
              <p:tags r:id="rId11"/>
            </p:custDataLst>
          </p:nvPr>
        </p:nvSpPr>
        <p:spPr>
          <a:xfrm>
            <a:off x="10238105" y="4542790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13"/>
            </p:custDataLst>
          </p:nvPr>
        </p:nvSpPr>
        <p:spPr>
          <a:xfrm>
            <a:off x="2273300" y="4438650"/>
            <a:ext cx="7589520" cy="661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sym typeface="+mn-ea"/>
              </a:rPr>
              <a:t>单击编辑文本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2273935" y="1953895"/>
            <a:ext cx="8413115" cy="556260"/>
          </a:xfrm>
          <a:prstGeom prst="rect">
            <a:avLst/>
          </a:prstGeom>
          <a:noFill/>
        </p:spPr>
        <p:txBody>
          <a:bodyPr wrap="square" lIns="91440" tIns="45720" rIns="144145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5"/>
            </p:custDataLst>
          </p:nvPr>
        </p:nvSpPr>
        <p:spPr>
          <a:xfrm>
            <a:off x="2273300" y="2510155"/>
            <a:ext cx="8413750" cy="17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10306050" y="22796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3" name="图片 2" descr="青手科技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889615" y="314325"/>
            <a:ext cx="985767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330" y="1075690"/>
            <a:ext cx="10968990" cy="4718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10" name="图片 9" descr="青手科技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  <p:sp>
        <p:nvSpPr>
          <p:cNvPr id="1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5"/>
            </p:custDataLst>
          </p:nvPr>
        </p:nvSpPr>
        <p:spPr>
          <a:xfrm rot="10800000">
            <a:off x="5155565" y="3089275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>
            <a:off x="11197590" y="298132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>
            <a:off x="11305540" y="191262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>
            <a:off x="11305540" y="345503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>
            <a:off x="10016490" y="3576955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10123170" y="3683635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向下箭头"/>
          <p:cNvSpPr/>
          <p:nvPr>
            <p:custDataLst>
              <p:tags r:id="rId11"/>
            </p:custDataLst>
          </p:nvPr>
        </p:nvSpPr>
        <p:spPr>
          <a:xfrm>
            <a:off x="10227310" y="3776345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7466330" y="3648075"/>
            <a:ext cx="2365375" cy="667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2418715" y="1275715"/>
            <a:ext cx="8250555" cy="170561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1197590" y="300291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7"/>
            </p:custDataLst>
          </p:nvPr>
        </p:nvCxnSpPr>
        <p:spPr>
          <a:xfrm>
            <a:off x="11305540" y="193421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1305540" y="347662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027285" y="4343400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10133965" y="4450080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0" name="向下箭头"/>
          <p:cNvSpPr/>
          <p:nvPr>
            <p:custDataLst>
              <p:tags r:id="rId11"/>
            </p:custDataLst>
          </p:nvPr>
        </p:nvSpPr>
        <p:spPr>
          <a:xfrm>
            <a:off x="10238105" y="4542790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13"/>
            </p:custDataLst>
          </p:nvPr>
        </p:nvSpPr>
        <p:spPr>
          <a:xfrm>
            <a:off x="2273300" y="4438650"/>
            <a:ext cx="7589520" cy="661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sym typeface="+mn-ea"/>
              </a:rPr>
              <a:t>单击编辑文本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2273935" y="1953895"/>
            <a:ext cx="8413115" cy="556260"/>
          </a:xfrm>
          <a:prstGeom prst="rect">
            <a:avLst/>
          </a:prstGeom>
          <a:noFill/>
        </p:spPr>
        <p:txBody>
          <a:bodyPr wrap="square" lIns="91440" tIns="45720" rIns="144145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5"/>
            </p:custDataLst>
          </p:nvPr>
        </p:nvSpPr>
        <p:spPr>
          <a:xfrm>
            <a:off x="2273300" y="2510155"/>
            <a:ext cx="8413750" cy="17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2"/>
            </p:custDataLst>
          </p:nvPr>
        </p:nvCxnSpPr>
        <p:spPr>
          <a:xfrm>
            <a:off x="3509010" y="1475105"/>
            <a:ext cx="0" cy="4572000"/>
          </a:xfrm>
          <a:prstGeom prst="line">
            <a:avLst/>
          </a:prstGeom>
          <a:ln>
            <a:solidFill>
              <a:schemeClr val="bg2">
                <a:lumMod val="50000"/>
                <a:alpha val="2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18415" y="0"/>
            <a:ext cx="2251075" cy="871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5" h="1373">
                <a:moveTo>
                  <a:pt x="0" y="0"/>
                </a:moveTo>
                <a:lnTo>
                  <a:pt x="3545" y="0"/>
                </a:lnTo>
                <a:lnTo>
                  <a:pt x="3545" y="1023"/>
                </a:lnTo>
                <a:cubicBezTo>
                  <a:pt x="3545" y="1217"/>
                  <a:pt x="3389" y="1373"/>
                  <a:pt x="3195" y="1373"/>
                </a:cubicBezTo>
                <a:lnTo>
                  <a:pt x="9" y="1373"/>
                </a:lnTo>
                <a:lnTo>
                  <a:pt x="0" y="13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1165860" y="4138930"/>
            <a:ext cx="1375408" cy="195199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000" b="0" i="0" u="none" strike="noStrike" kern="1200" cap="none" spc="0" normalizeH="0" baseline="0" noProof="1">
                <a:solidFill>
                  <a:schemeClr val="bg1">
                    <a:lumMod val="8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just">
              <a:buClrTx/>
              <a:buSzTx/>
              <a:buFontTx/>
            </a:pPr>
            <a:r>
              <a:rPr dirty="0" err="1">
                <a:sym typeface="+mn-ea"/>
              </a:rPr>
              <a:t>单击编辑副标题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1166495" y="1793240"/>
            <a:ext cx="1375410" cy="212221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 rot="16200000">
            <a:off x="977900" y="1336040"/>
            <a:ext cx="4351020" cy="43510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16200000">
            <a:off x="1828800" y="2186940"/>
            <a:ext cx="2649220" cy="26492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9" name="弧形 8"/>
          <p:cNvSpPr/>
          <p:nvPr>
            <p:custDataLst>
              <p:tags r:id="rId4"/>
            </p:custDataLst>
          </p:nvPr>
        </p:nvSpPr>
        <p:spPr>
          <a:xfrm>
            <a:off x="301625" y="659765"/>
            <a:ext cx="5703570" cy="5703570"/>
          </a:xfrm>
          <a:prstGeom prst="arc">
            <a:avLst>
              <a:gd name="adj1" fmla="val 16200000"/>
              <a:gd name="adj2" fmla="val 5319923"/>
            </a:avLst>
          </a:prstGeom>
          <a:ln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0800000">
            <a:off x="6876415" y="3851910"/>
            <a:ext cx="2408555" cy="159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flipV="1">
            <a:off x="8945880" y="0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828800" y="3004185"/>
            <a:ext cx="2649220" cy="12084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732905" y="2092325"/>
            <a:ext cx="5005070" cy="16840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6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10" name="图片 9" descr="青手科技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330" y="397510"/>
            <a:ext cx="10968990" cy="585914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330" y="1075690"/>
            <a:ext cx="10968990" cy="4718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5"/>
            </p:custDataLst>
          </p:nvPr>
        </p:nvSpPr>
        <p:spPr>
          <a:xfrm rot="10800000">
            <a:off x="5155565" y="3089275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>
            <a:off x="11197590" y="298132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>
            <a:off x="11305540" y="191262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>
            <a:off x="11305540" y="345503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>
            <a:off x="10016490" y="3576955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10123170" y="3683635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向下箭头"/>
          <p:cNvSpPr/>
          <p:nvPr>
            <p:custDataLst>
              <p:tags r:id="rId11"/>
            </p:custDataLst>
          </p:nvPr>
        </p:nvSpPr>
        <p:spPr>
          <a:xfrm>
            <a:off x="10227310" y="3776345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7466330" y="3648075"/>
            <a:ext cx="2365375" cy="667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2418715" y="1275715"/>
            <a:ext cx="8250555" cy="170561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 userDrawn="1">
            <p:custDataLst>
              <p:tags r:id="rId2"/>
            </p:custDataLst>
          </p:nvPr>
        </p:nvCxnSpPr>
        <p:spPr>
          <a:xfrm>
            <a:off x="3509010" y="1475105"/>
            <a:ext cx="0" cy="4572000"/>
          </a:xfrm>
          <a:prstGeom prst="line">
            <a:avLst/>
          </a:prstGeom>
          <a:ln>
            <a:solidFill>
              <a:schemeClr val="bg2">
                <a:lumMod val="50000"/>
                <a:alpha val="2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-18415" y="0"/>
            <a:ext cx="2251075" cy="871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5" h="1373">
                <a:moveTo>
                  <a:pt x="0" y="0"/>
                </a:moveTo>
                <a:lnTo>
                  <a:pt x="3545" y="0"/>
                </a:lnTo>
                <a:lnTo>
                  <a:pt x="3545" y="1023"/>
                </a:lnTo>
                <a:cubicBezTo>
                  <a:pt x="3545" y="1217"/>
                  <a:pt x="3389" y="1373"/>
                  <a:pt x="3195" y="1373"/>
                </a:cubicBezTo>
                <a:lnTo>
                  <a:pt x="9" y="1373"/>
                </a:lnTo>
                <a:lnTo>
                  <a:pt x="0" y="13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1165860" y="4138930"/>
            <a:ext cx="1375408" cy="195199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000" b="0" i="0" u="none" strike="noStrike" kern="1200" cap="none" spc="0" normalizeH="0" baseline="0" noProof="1">
                <a:solidFill>
                  <a:schemeClr val="bg1">
                    <a:lumMod val="8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just">
              <a:buClrTx/>
              <a:buSzTx/>
              <a:buFontTx/>
            </a:pPr>
            <a:r>
              <a:rPr dirty="0" err="1">
                <a:sym typeface="+mn-ea"/>
              </a:rPr>
              <a:t>单击编辑副标题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1166495" y="1793240"/>
            <a:ext cx="1375410" cy="212221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 rot="16200000">
            <a:off x="977900" y="1336040"/>
            <a:ext cx="4351020" cy="43510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16200000">
            <a:off x="1828800" y="2186940"/>
            <a:ext cx="2649220" cy="26492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9" name="弧形 8"/>
          <p:cNvSpPr/>
          <p:nvPr>
            <p:custDataLst>
              <p:tags r:id="rId4"/>
            </p:custDataLst>
          </p:nvPr>
        </p:nvSpPr>
        <p:spPr>
          <a:xfrm>
            <a:off x="301625" y="659765"/>
            <a:ext cx="5703570" cy="5703570"/>
          </a:xfrm>
          <a:prstGeom prst="arc">
            <a:avLst>
              <a:gd name="adj1" fmla="val 16200000"/>
              <a:gd name="adj2" fmla="val 5319923"/>
            </a:avLst>
          </a:prstGeom>
          <a:ln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0800000">
            <a:off x="6876415" y="3851910"/>
            <a:ext cx="2408555" cy="159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flipV="1">
            <a:off x="8945880" y="0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828800" y="3004185"/>
            <a:ext cx="2649220" cy="12084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732905" y="2092325"/>
            <a:ext cx="5005070" cy="16840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4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4" name="图片 3" descr="青手科技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  <p:sp>
        <p:nvSpPr>
          <p:cNvPr id="11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6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2" name="图片 1" descr="青手科技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  <p:sp>
        <p:nvSpPr>
          <p:cNvPr id="4" name="标题占位符 1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sz="3000" dirty="0"/>
              <a:t>单击此处编辑母版标题样式</a:t>
            </a:r>
            <a:endParaRPr lang="zh-CN" altLang="en-US" sz="3000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9" name="图片 8" descr="青手科技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  <p:sp>
        <p:nvSpPr>
          <p:cNvPr id="11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 userDrawn="1"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9" name="图片 8" descr="青手科技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  <p:sp>
        <p:nvSpPr>
          <p:cNvPr id="7" name="标题占位符 1"/>
          <p:cNvSpPr>
            <a:spLocks noGrp="1"/>
          </p:cNvSpPr>
          <p:nvPr userDrawn="1">
            <p:custDataLst>
              <p:tags r:id="rId5"/>
            </p:custDataLst>
          </p:nvPr>
        </p:nvSpPr>
        <p:spPr>
          <a:xfrm>
            <a:off x="6604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pPr marL="0" marR="0" lvl="0">
              <a:buClrTx/>
              <a:buSzTx/>
              <a:buFontTx/>
            </a:pPr>
            <a:r>
              <a:rPr lang="zh-CN" altLang="en-US" sz="3000" dirty="0"/>
              <a:t>单击此处编辑母版标题样式</a:t>
            </a:r>
            <a:endParaRPr lang="zh-CN" altLang="en-US" sz="3000" dirty="0"/>
          </a:p>
        </p:txBody>
      </p:sp>
      <p:pic>
        <p:nvPicPr>
          <p:cNvPr id="1073741825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373485" y="222885"/>
            <a:ext cx="504000" cy="504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330" y="397510"/>
            <a:ext cx="10968990" cy="585914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 userDrawn="1"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9" name="图片 8" descr="青手科技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7.xm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1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20000"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2762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237129"/>
            <a:ext cx="10515600" cy="49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341745"/>
            <a:ext cx="12189600" cy="36000"/>
          </a:xfrm>
          <a:prstGeom prst="rect">
            <a:avLst/>
          </a:prstGeom>
          <a:gradFill>
            <a:gsLst>
              <a:gs pos="38000">
                <a:schemeClr val="accent2"/>
              </a:gs>
              <a:gs pos="25000">
                <a:srgbClr val="4864FC"/>
              </a:gs>
              <a:gs pos="0">
                <a:schemeClr val="tx2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officeArt object" descr="/Users/dapeng/office/qs/logo/108X108.png108X108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0537825" y="6470015"/>
            <a:ext cx="288000" cy="28800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pic>
        <p:nvPicPr>
          <p:cNvPr id="8" name="图片 7" descr="青手科技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87075" y="6488430"/>
            <a:ext cx="690037" cy="252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000" b="0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+mj-lt"/>
          <a:ea typeface="+mj-lt"/>
          <a:cs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1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237129"/>
            <a:ext cx="10515600" cy="49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lt"/>
          <a:cs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1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tags" Target="../tags/tag2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tags" Target="../tags/tag21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9.xml"/><Relationship Id="rId2" Type="http://schemas.openxmlformats.org/officeDocument/2006/relationships/image" Target="../media/image13.png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1.xml"/><Relationship Id="rId2" Type="http://schemas.openxmlformats.org/officeDocument/2006/relationships/image" Target="../media/image7.png"/><Relationship Id="rId1" Type="http://schemas.openxmlformats.org/officeDocument/2006/relationships/tags" Target="../tags/tag22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tags" Target="../tags/tag22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tags" Target="../tags/tag23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43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22.xml"/><Relationship Id="rId1" Type="http://schemas.openxmlformats.org/officeDocument/2006/relationships/tags" Target="../tags/tag24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5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24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7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tags" Target="../tags/tag24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9.xml"/><Relationship Id="rId2" Type="http://schemas.openxmlformats.org/officeDocument/2006/relationships/image" Target="../media/image35.png"/><Relationship Id="rId1" Type="http://schemas.openxmlformats.org/officeDocument/2006/relationships/tags" Target="../tags/tag248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1.xml"/><Relationship Id="rId2" Type="http://schemas.openxmlformats.org/officeDocument/2006/relationships/image" Target="../media/image36.png"/><Relationship Id="rId1" Type="http://schemas.openxmlformats.org/officeDocument/2006/relationships/tags" Target="../tags/tag25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6.xml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1.xml"/><Relationship Id="rId2" Type="http://schemas.openxmlformats.org/officeDocument/2006/relationships/image" Target="../media/image3.jpeg"/><Relationship Id="rId1" Type="http://schemas.openxmlformats.org/officeDocument/2006/relationships/tags" Target="../tags/tag20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0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上海青手网络科技有限</a:t>
            </a:r>
            <a:r>
              <a:rPr lang="zh-CN" altLang="en-US" dirty="0">
                <a:latin typeface="+mj-ea"/>
                <a:ea typeface="+mj-ea"/>
              </a:rPr>
              <a:t>公司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6000" dirty="0"/>
              <a:t>智慧健康社区服务系统</a:t>
            </a:r>
            <a:endParaRPr lang="zh-CN" altLang="en-US" sz="6000" dirty="0"/>
          </a:p>
        </p:txBody>
      </p:sp>
      <p:sp>
        <p:nvSpPr>
          <p:cNvPr id="9" name="文本框 8"/>
          <p:cNvSpPr txBox="1"/>
          <p:nvPr/>
        </p:nvSpPr>
        <p:spPr>
          <a:xfrm>
            <a:off x="9533890" y="6475095"/>
            <a:ext cx="2658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2"/>
                </a:solidFill>
              </a:rPr>
              <a:t>2024-03-12</a:t>
            </a:r>
            <a:endParaRPr lang="en-US" altLang="zh-CN">
              <a:solidFill>
                <a:schemeClr val="bg2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>
                <a:sym typeface="+mn-ea"/>
              </a:rPr>
              <a:t>资源</a:t>
            </a:r>
            <a:r>
              <a:rPr dirty="0">
                <a:sym typeface="+mn-ea"/>
              </a:rPr>
              <a:t>整合</a:t>
            </a:r>
            <a:endParaRPr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2960" y="1560830"/>
            <a:ext cx="40779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、从物业公司到管理的各个小区，以及小区内的房屋资源管理。</a:t>
            </a:r>
            <a:endParaRPr lang="zh-CN" altLang="en-US" sz="1400">
              <a:sym typeface="+mn-ea"/>
            </a:endParaRPr>
          </a:p>
          <a:p>
            <a:endParaRPr lang="zh-CN" altLang="en-US" sz="1400"/>
          </a:p>
          <a:p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、小区内商铺资源</a:t>
            </a:r>
            <a:r>
              <a:rPr lang="zh-CN" altLang="en-US" sz="1400"/>
              <a:t>、</a:t>
            </a:r>
            <a:r>
              <a:rPr lang="zh-CN" altLang="en-US" sz="1400">
                <a:sym typeface="+mn-ea"/>
              </a:rPr>
              <a:t>车位资源多种资源统筹管理。</a:t>
            </a:r>
            <a:endParaRPr lang="zh-CN" altLang="en-US" sz="1400">
              <a:sym typeface="+mn-ea"/>
            </a:endParaRPr>
          </a:p>
          <a:p>
            <a:endParaRPr lang="zh-CN" altLang="en-US" sz="1400"/>
          </a:p>
          <a:p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、厂家</a:t>
            </a:r>
            <a:r>
              <a:rPr lang="en-US" altLang="zh-CN" sz="1400">
                <a:sym typeface="+mn-ea"/>
              </a:rPr>
              <a:t>/</a:t>
            </a:r>
            <a:r>
              <a:rPr lang="zh-CN" altLang="en-US" sz="1400">
                <a:sym typeface="+mn-ea"/>
              </a:rPr>
              <a:t>供应商资源管理。</a:t>
            </a:r>
            <a:endParaRPr lang="zh-CN" altLang="en-US" sz="1400">
              <a:sym typeface="+mn-ea"/>
            </a:endParaRPr>
          </a:p>
          <a:p>
            <a:endParaRPr lang="zh-CN" altLang="en-US" sz="1400"/>
          </a:p>
          <a:p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、收费项目资源</a:t>
            </a:r>
            <a:r>
              <a:rPr lang="zh-CN" altLang="en-US" sz="1400">
                <a:sym typeface="+mn-ea"/>
              </a:rPr>
              <a:t>管理。</a:t>
            </a:r>
            <a:endParaRPr lang="zh-CN" altLang="en-US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90" y="1746885"/>
            <a:ext cx="5422265" cy="2940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房屋费用集中管理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06120" y="1943735"/>
            <a:ext cx="40779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400"/>
              <a:t>• 统筹</a:t>
            </a:r>
            <a:r>
              <a:rPr lang="zh-CN" sz="1400"/>
              <a:t>各类</a:t>
            </a:r>
            <a:r>
              <a:rPr sz="1400"/>
              <a:t>收费项目，</a:t>
            </a:r>
            <a:r>
              <a:rPr sz="1400">
                <a:solidFill>
                  <a:srgbClr val="FF0000"/>
                </a:solidFill>
              </a:rPr>
              <a:t>支持按收费项目绑定移动支付商户号或托收账号。</a:t>
            </a:r>
            <a:endParaRPr sz="1400">
              <a:solidFill>
                <a:srgbClr val="FF0000"/>
              </a:solidFill>
            </a:endParaRPr>
          </a:p>
          <a:p>
            <a:r>
              <a:rPr sz="1400"/>
              <a:t>• 个性化计费规则、复杂公摊计算的自定义，适配物业常规收费、仪表类收费和公摊的各类场景。</a:t>
            </a:r>
            <a:endParaRPr sz="1400"/>
          </a:p>
          <a:p>
            <a:r>
              <a:rPr sz="1400"/>
              <a:t>• 同步处理收费相关的保证金、预收款、违约金</a:t>
            </a:r>
            <a:r>
              <a:rPr lang="zh-CN" sz="1400"/>
              <a:t>、优惠</a:t>
            </a:r>
            <a:r>
              <a:rPr lang="zh-CN" sz="1400"/>
              <a:t>折扣。</a:t>
            </a:r>
            <a:endParaRPr sz="1400"/>
          </a:p>
          <a:p>
            <a:r>
              <a:rPr sz="1400"/>
              <a:t>• 多种应收安全保障措施，费用关联数据异动可审计。</a:t>
            </a:r>
            <a:endParaRPr sz="1400"/>
          </a:p>
          <a:p>
            <a:r>
              <a:rPr sz="1400"/>
              <a:t>• 停车收费包括月卡、临停及车位管理费集中管理</a:t>
            </a:r>
            <a:endParaRPr sz="1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90" y="1734185"/>
            <a:ext cx="5450205" cy="25933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多种缴费方式，适用不同应用场景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660400" y="1308735"/>
            <a:ext cx="28486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、pc端单个费用缴费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</a:t>
            </a:r>
            <a:r>
              <a:rPr lang="zh-CN" altLang="en-US" sz="1400">
                <a:sym typeface="+mn-ea"/>
              </a:rPr>
              <a:t>pc端欠费</a:t>
            </a:r>
            <a:r>
              <a:rPr lang="zh-CN" altLang="en-US" sz="1400">
                <a:sym typeface="+mn-ea"/>
              </a:rPr>
              <a:t>缴费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、pc端批量</a:t>
            </a:r>
            <a:r>
              <a:rPr lang="zh-CN" altLang="en-US" sz="1400">
                <a:sym typeface="+mn-ea"/>
              </a:rPr>
              <a:t>缴费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、静态二维码，用户扫码输入房号直接直接缴</a:t>
            </a:r>
            <a:endParaRPr lang="zh-CN" altLang="en-US" sz="1400">
              <a:sym typeface="+mn-ea"/>
            </a:endParaRPr>
          </a:p>
          <a:p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、员工端收银台缴费</a:t>
            </a:r>
            <a:endParaRPr lang="zh-CN" altLang="en-US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5" y="3048635"/>
            <a:ext cx="1488440" cy="23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40" y="3048635"/>
            <a:ext cx="1784985" cy="23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90" y="1734185"/>
            <a:ext cx="5462905" cy="26441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集成智能水电燃气表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660400" y="1943735"/>
            <a:ext cx="3928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400">
                <a:sym typeface="+mn-ea"/>
              </a:rPr>
              <a:t>• </a:t>
            </a:r>
            <a:r>
              <a:rPr lang="zh-CN" altLang="en-US" sz="1400"/>
              <a:t>支持预付费和后付费模式</a:t>
            </a:r>
            <a:endParaRPr lang="zh-CN" altLang="en-US" sz="1400"/>
          </a:p>
          <a:p>
            <a:r>
              <a:rPr sz="1400"/>
              <a:t>• 远程智能抄表，自动上传，自动计费</a:t>
            </a:r>
            <a:endParaRPr sz="1400"/>
          </a:p>
          <a:p>
            <a:r>
              <a:rPr sz="1400"/>
              <a:t>• 远程控制，如远程拉闸、远程合闸</a:t>
            </a:r>
            <a:endParaRPr sz="1400"/>
          </a:p>
          <a:p>
            <a:r>
              <a:rPr sz="1400"/>
              <a:t>• 远程监控和异常管理，异常情况自动预警</a:t>
            </a:r>
            <a:endParaRPr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820" y="1309370"/>
            <a:ext cx="3894455" cy="4238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财务凭证对接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660400" y="1943735"/>
            <a:ext cx="3928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• 业务财务一体化（收费模块、应收应付模块）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支持接入财务共享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收费和应收应付业务数据自动生成凭证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降低财务同事记账工作量</a:t>
            </a:r>
            <a:endParaRPr lang="zh-CN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提升</a:t>
            </a:r>
            <a:r>
              <a:rPr dirty="0"/>
              <a:t>收缴率</a:t>
            </a:r>
            <a:endParaRPr dirty="0"/>
          </a:p>
        </p:txBody>
      </p:sp>
      <p:sp>
        <p:nvSpPr>
          <p:cNvPr id="12" name="文本框 11"/>
          <p:cNvSpPr txBox="1"/>
          <p:nvPr/>
        </p:nvSpPr>
        <p:spPr>
          <a:xfrm>
            <a:off x="660400" y="136588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账单通知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30250" y="1868170"/>
            <a:ext cx="39287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系统支持当期欠费、往月欠费和往年欠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费等规则，按房间或按客户进行批量打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印催费账单。</a:t>
            </a:r>
            <a:endParaRPr lang="zh-CN" sz="1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18095" y="136588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微信模版</a:t>
            </a:r>
            <a:r>
              <a:rPr lang="zh-CN" altLang="en-US"/>
              <a:t>消息通知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9150" y="43091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短信</a:t>
            </a:r>
            <a:r>
              <a:rPr lang="zh-CN" altLang="en-US"/>
              <a:t>通知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18095" y="430911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上门</a:t>
            </a:r>
            <a:r>
              <a:rPr lang="zh-CN" altLang="en-US"/>
              <a:t>面对面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18095" y="4810760"/>
            <a:ext cx="3928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物业职员通过员工端小程序上的账单或打印纸质账单，面对面查费、</a:t>
            </a:r>
            <a:r>
              <a:rPr lang="zh-CN" sz="1400">
                <a:solidFill>
                  <a:srgbClr val="FF0000"/>
                </a:solidFill>
                <a:sym typeface="+mn-ea"/>
              </a:rPr>
              <a:t>面对面扫码收银。</a:t>
            </a:r>
            <a:endParaRPr lang="zh-CN" sz="1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74585" y="1868170"/>
            <a:ext cx="3928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主动向业主推送欠费通知，打开通知之后，显示所有历史欠费明细记录。</a:t>
            </a:r>
            <a:endParaRPr lang="zh-CN" sz="14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0250" y="4810760"/>
            <a:ext cx="43929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系统支持当期欠费、往月欠费和往年欠费等规则，按房间或按客户包含欠费明细等，自动批量发送催费短信到业主已登记的多个手机号中。</a:t>
            </a:r>
            <a:endParaRPr lang="zh-CN" sz="14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ChangeAspect="1"/>
          </p:cNvPicPr>
          <p:nvPr>
            <p:ph idx="3"/>
          </p:nvPr>
        </p:nvPicPr>
        <p:blipFill>
          <a:blip r:embed="rId1"/>
          <a:stretch>
            <a:fillRect/>
          </a:stretch>
        </p:blipFill>
        <p:spPr>
          <a:xfrm>
            <a:off x="12332970" y="0"/>
            <a:ext cx="2336800" cy="199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970" y="1993900"/>
            <a:ext cx="2260600" cy="3924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070" y="-1800225"/>
            <a:ext cx="2349500" cy="1663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435" y="635"/>
            <a:ext cx="1910080" cy="19932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970" y="5962650"/>
            <a:ext cx="2260600" cy="1779270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838200" y="2786381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0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r>
              <a:rPr sz="2000" dirty="0">
                <a:solidFill>
                  <a:schemeClr val="tx1"/>
                </a:solidFill>
              </a:rPr>
              <a:t>通过精细化的成本过程管理，实现降本增效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9" name="标题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838200" y="216344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0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r>
              <a:rPr dirty="0"/>
              <a:t>二、最低成本</a:t>
            </a:r>
            <a:r>
              <a:rPr dirty="0"/>
              <a:t>管控</a:t>
            </a:r>
            <a:endParaRPr dirty="0"/>
          </a:p>
        </p:txBody>
      </p:sp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精细化</a:t>
            </a:r>
            <a:r>
              <a:rPr dirty="0"/>
              <a:t>成本管控</a:t>
            </a:r>
            <a:endParaRPr dirty="0"/>
          </a:p>
        </p:txBody>
      </p:sp>
      <p:sp>
        <p:nvSpPr>
          <p:cNvPr id="9" name="文本框 8"/>
          <p:cNvSpPr txBox="1"/>
          <p:nvPr/>
        </p:nvSpPr>
        <p:spPr>
          <a:xfrm>
            <a:off x="1172845" y="188658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人力成本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4545" y="188658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物料</a:t>
            </a:r>
            <a:r>
              <a:rPr lang="zh-CN" altLang="en-US">
                <a:solidFill>
                  <a:schemeClr val="bg1"/>
                </a:solidFill>
              </a:rPr>
              <a:t>成本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75980" y="188658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分包</a:t>
            </a:r>
            <a:r>
              <a:rPr lang="zh-CN" altLang="en-US">
                <a:solidFill>
                  <a:schemeClr val="bg1"/>
                </a:solidFill>
              </a:rPr>
              <a:t>成本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280" y="2466340"/>
            <a:ext cx="2588895" cy="3234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833120" y="2557145"/>
            <a:ext cx="235521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1</a:t>
            </a:r>
            <a:r>
              <a:rPr lang="zh-CN" altLang="en-US" sz="1400"/>
              <a:t>、</a:t>
            </a:r>
            <a:r>
              <a:rPr sz="1400"/>
              <a:t>编制管控：岗位梳理、职级梳理、定岗定编</a:t>
            </a:r>
            <a:endParaRPr sz="1400"/>
          </a:p>
          <a:p>
            <a:r>
              <a:rPr lang="en-US" sz="1400"/>
              <a:t>2</a:t>
            </a:r>
            <a:r>
              <a:rPr lang="zh-CN" altLang="en-US" sz="1400"/>
              <a:t>、</a:t>
            </a:r>
            <a:r>
              <a:rPr sz="1400"/>
              <a:t>人才盘点：盘点岗位与职员、人事异动与离职、预警合同与证件等到期预警</a:t>
            </a:r>
            <a:endParaRPr sz="1400"/>
          </a:p>
          <a:p>
            <a:r>
              <a:rPr lang="en-US" sz="1400"/>
              <a:t>3</a:t>
            </a:r>
            <a:r>
              <a:rPr lang="zh-CN" altLang="en-US" sz="1400"/>
              <a:t>、</a:t>
            </a:r>
            <a:r>
              <a:rPr sz="1400"/>
              <a:t>业务标准化：编制审批、合同审批、录用审批、考勤审批、薪酬审批、绩效审批、晋升审批</a:t>
            </a:r>
            <a:endParaRPr sz="1400"/>
          </a:p>
          <a:p>
            <a:r>
              <a:rPr lang="en-US" sz="1400"/>
              <a:t>4</a:t>
            </a:r>
            <a:r>
              <a:rPr lang="zh-CN" altLang="en-US" sz="1400"/>
              <a:t>、</a:t>
            </a:r>
            <a:r>
              <a:rPr sz="1400"/>
              <a:t>提升能效：培训规划、绩效激励、员工奖惩</a:t>
            </a:r>
            <a:endParaRPr sz="1400"/>
          </a:p>
        </p:txBody>
      </p:sp>
      <p:sp>
        <p:nvSpPr>
          <p:cNvPr id="15" name="矩形 14"/>
          <p:cNvSpPr/>
          <p:nvPr/>
        </p:nvSpPr>
        <p:spPr>
          <a:xfrm>
            <a:off x="3752215" y="2466340"/>
            <a:ext cx="3048635" cy="3235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3916045" y="2635885"/>
            <a:ext cx="277939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</a:t>
            </a:r>
            <a:r>
              <a:rPr lang="en-US" altLang="zh-CN" sz="1400"/>
              <a:t>统一数据：仓库、物料、计量等基础数据统一标准化</a:t>
            </a:r>
            <a:endParaRPr lang="en-US" altLang="zh-CN" sz="1400"/>
          </a:p>
          <a:p>
            <a:r>
              <a:rPr lang="en-US" altLang="zh-CN" sz="1400"/>
              <a:t>2</a:t>
            </a:r>
            <a:r>
              <a:rPr lang="zh-CN" altLang="en-US" sz="1400"/>
              <a:t>、</a:t>
            </a:r>
            <a:r>
              <a:rPr lang="en-US" altLang="zh-CN" sz="1400"/>
              <a:t>规范采购：统议统购、统议分购、分议分购，规范采购业务流程标准</a:t>
            </a:r>
            <a:endParaRPr lang="en-US" altLang="zh-CN" sz="1400"/>
          </a:p>
          <a:p>
            <a:r>
              <a:rPr lang="en-US" altLang="zh-CN" sz="1400"/>
              <a:t>3</a:t>
            </a:r>
            <a:r>
              <a:rPr lang="zh-CN" altLang="en-US" sz="1400"/>
              <a:t>、</a:t>
            </a:r>
            <a:r>
              <a:rPr lang="en-US" altLang="zh-CN" sz="1400"/>
              <a:t>库存管理：合理分配与规范物料使用，</a:t>
            </a:r>
            <a:endParaRPr lang="en-US" altLang="zh-CN" sz="1400"/>
          </a:p>
          <a:p>
            <a:r>
              <a:rPr lang="en-US" altLang="zh-CN" sz="1400"/>
              <a:t>提升物料利用率，通过入库、调拨、领料、报损、盘点，对库存进行全面跟踪</a:t>
            </a:r>
            <a:endParaRPr lang="en-US" altLang="zh-CN" sz="1400"/>
          </a:p>
          <a:p>
            <a:r>
              <a:rPr lang="en-US" altLang="zh-CN" sz="1400"/>
              <a:t>4</a:t>
            </a:r>
            <a:r>
              <a:rPr lang="zh-CN" altLang="en-US" sz="1400"/>
              <a:t>、</a:t>
            </a:r>
            <a:r>
              <a:rPr lang="en-US" altLang="zh-CN" sz="1400"/>
              <a:t>核算与付款：采购核算保证成本核算数据准确性，依据资金计划与预算付款</a:t>
            </a:r>
            <a:endParaRPr lang="en-US" altLang="zh-CN" sz="1400"/>
          </a:p>
        </p:txBody>
      </p:sp>
      <p:sp>
        <p:nvSpPr>
          <p:cNvPr id="19" name="矩形 18"/>
          <p:cNvSpPr/>
          <p:nvPr/>
        </p:nvSpPr>
        <p:spPr>
          <a:xfrm>
            <a:off x="7131050" y="2466340"/>
            <a:ext cx="3973195" cy="3235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7247255" y="2557145"/>
            <a:ext cx="378142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</a:t>
            </a:r>
            <a:r>
              <a:rPr lang="en-US" altLang="zh-CN" sz="1400"/>
              <a:t>供 应 商 管 理 ： 建 立 完 善 的 供 应 商 选择 体 系 ， 通 过 供 方 资 质 评 估 、 履 约评 估 、 供 应 商 评 级 ， 实 现 供 应 商 的优胜劣汰</a:t>
            </a:r>
            <a:endParaRPr lang="en-US" altLang="zh-CN" sz="1400"/>
          </a:p>
          <a:p>
            <a:r>
              <a:rPr lang="en-US" altLang="zh-CN" sz="1400"/>
              <a:t>2</a:t>
            </a:r>
            <a:r>
              <a:rPr lang="zh-CN" altLang="en-US" sz="1400"/>
              <a:t>、</a:t>
            </a:r>
            <a:r>
              <a:rPr lang="en-US" altLang="zh-CN" sz="1400"/>
              <a:t> 合同管理：记录分包合同的签约时间、</a:t>
            </a:r>
            <a:endParaRPr lang="en-US" altLang="zh-CN" sz="1400"/>
          </a:p>
          <a:p>
            <a:r>
              <a:rPr lang="en-US" altLang="zh-CN" sz="1400"/>
              <a:t>合同金额、签约单位等基本信息，将纸</a:t>
            </a:r>
            <a:endParaRPr lang="en-US" altLang="zh-CN" sz="1400"/>
          </a:p>
          <a:p>
            <a:r>
              <a:rPr lang="en-US" altLang="zh-CN" sz="1400"/>
              <a:t>质合同转换为电子合同，方便后期合同</a:t>
            </a:r>
            <a:endParaRPr lang="en-US" altLang="zh-CN" sz="1400"/>
          </a:p>
          <a:p>
            <a:r>
              <a:rPr lang="en-US" altLang="zh-CN" sz="1400"/>
              <a:t>归档、管理</a:t>
            </a:r>
            <a:endParaRPr lang="en-US" altLang="zh-CN" sz="1400"/>
          </a:p>
          <a:p>
            <a:r>
              <a:rPr lang="en-US" altLang="zh-CN" sz="1400"/>
              <a:t>3</a:t>
            </a:r>
            <a:r>
              <a:rPr lang="zh-CN" altLang="en-US" sz="1400"/>
              <a:t>、</a:t>
            </a:r>
            <a:r>
              <a:rPr lang="en-US" altLang="zh-CN" sz="1400"/>
              <a:t>合 同 履 约 验 收 ： 对 合 同 分 期 进 行 履约评估，建立规范的验收标准</a:t>
            </a:r>
            <a:endParaRPr lang="en-US" altLang="zh-CN" sz="1400"/>
          </a:p>
          <a:p>
            <a:r>
              <a:rPr lang="en-US" altLang="zh-CN" sz="1400"/>
              <a:t>4</a:t>
            </a:r>
            <a:r>
              <a:rPr lang="zh-CN" altLang="en-US" sz="1400"/>
              <a:t>、</a:t>
            </a:r>
            <a:r>
              <a:rPr lang="en-US" altLang="zh-CN" sz="1400"/>
              <a:t>合同付款：结合资金计划与预算，结合合同履约验收情况，对达成支付条件的分包合同进行付款</a:t>
            </a:r>
            <a:endParaRPr lang="en-US" altLang="zh-CN" sz="14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/>
          <a:lstStyle/>
          <a:p>
            <a:r>
              <a:rPr dirty="0"/>
              <a:t>人力</a:t>
            </a:r>
            <a:r>
              <a:rPr dirty="0"/>
              <a:t>资源管理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17550" y="1346200"/>
            <a:ext cx="39287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ym typeface="+mn-ea"/>
              </a:rPr>
              <a:t>• </a:t>
            </a:r>
            <a:r>
              <a:rPr lang="zh-CN" sz="1400">
                <a:sym typeface="+mn-ea"/>
              </a:rPr>
              <a:t>组织架构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</a:t>
            </a:r>
            <a:r>
              <a:rPr lang="zh-CN" sz="1400">
                <a:sym typeface="+mn-ea"/>
              </a:rPr>
              <a:t>人事管理、编制管理、人员异动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考勤管理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劳动合同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</a:t>
            </a:r>
            <a:r>
              <a:rPr lang="en-US" altLang="zh-CN" sz="1400">
                <a:sym typeface="+mn-ea"/>
              </a:rPr>
              <a:t>OA</a:t>
            </a:r>
            <a:r>
              <a:rPr lang="zh-CN" altLang="en-US" sz="1400">
                <a:sym typeface="+mn-ea"/>
              </a:rPr>
              <a:t>管理</a:t>
            </a:r>
            <a:endParaRPr lang="zh-CN" altLang="en-US" sz="1400">
              <a:sym typeface="+mn-ea"/>
            </a:endParaRPr>
          </a:p>
          <a:p>
            <a:r>
              <a:rPr lang="zh-CN" sz="1400">
                <a:sym typeface="+mn-ea"/>
              </a:rPr>
              <a:t>• 权限管理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• 各个业务系统指标，如收缴率、投诉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率、工单完成率、巡检单完成率等可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自动反馈到薪酬计算，更真实客观反</a:t>
            </a:r>
            <a:endParaRPr lang="zh-CN" sz="1400">
              <a:sym typeface="+mn-ea"/>
            </a:endParaRPr>
          </a:p>
          <a:p>
            <a:r>
              <a:rPr lang="zh-CN" sz="1400">
                <a:sym typeface="+mn-ea"/>
              </a:rPr>
              <a:t>映员工能效。</a:t>
            </a:r>
            <a:endParaRPr lang="zh-CN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3"/>
          <a:srcRect r="-12080"/>
          <a:stretch>
            <a:fillRect/>
          </a:stretch>
        </p:blipFill>
        <p:spPr>
          <a:xfrm>
            <a:off x="5640705" y="1734185"/>
            <a:ext cx="6127115" cy="25387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/>
          <a:lstStyle/>
          <a:p>
            <a:r>
              <a:rPr dirty="0"/>
              <a:t>物料管理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17550" y="1346200"/>
            <a:ext cx="3928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• 物料标准化清单管理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集中采购管理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采购供c应商管理和采购结算管理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物料进出库管理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物料进出库精准成本核算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</a:t>
            </a:r>
            <a:r>
              <a:rPr lang="zh-CN" altLang="en-US" sz="1400">
                <a:sym typeface="+mn-ea"/>
              </a:rPr>
              <a:t>物品领用和调拨</a:t>
            </a:r>
            <a:r>
              <a:rPr lang="zh-CN" altLang="en-US" sz="1400">
                <a:sym typeface="+mn-ea"/>
              </a:rPr>
              <a:t>申请</a:t>
            </a:r>
            <a:endParaRPr lang="zh-CN" altLang="en-US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649390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" y="3032760"/>
            <a:ext cx="3928745" cy="2193290"/>
          </a:xfrm>
          <a:prstGeom prst="rect">
            <a:avLst/>
          </a:prstGeom>
        </p:spPr>
      </p:pic>
      <p:pic>
        <p:nvPicPr>
          <p:cNvPr id="174445279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370" y="1744345"/>
            <a:ext cx="5488940" cy="2265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4358005" y="1401445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4358005" y="1405890"/>
            <a:ext cx="920115" cy="92329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01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16" name="标题"/>
          <p:cNvSpPr txBox="1"/>
          <p:nvPr>
            <p:custDataLst>
              <p:tags r:id="rId4"/>
            </p:custDataLst>
          </p:nvPr>
        </p:nvSpPr>
        <p:spPr>
          <a:xfrm>
            <a:off x="5599430" y="1405890"/>
            <a:ext cx="3827145" cy="93408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行业背景</a:t>
            </a:r>
            <a:endParaRPr lang="zh-CN" altLang="en-US" sz="2400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4358005" y="2651760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3" name="序号"/>
          <p:cNvSpPr txBox="1"/>
          <p:nvPr>
            <p:custDataLst>
              <p:tags r:id="rId6"/>
            </p:custDataLst>
          </p:nvPr>
        </p:nvSpPr>
        <p:spPr>
          <a:xfrm>
            <a:off x="4358005" y="2656205"/>
            <a:ext cx="920115" cy="92329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02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14" name="标题"/>
          <p:cNvSpPr txBox="1"/>
          <p:nvPr>
            <p:custDataLst>
              <p:tags r:id="rId7"/>
            </p:custDataLst>
          </p:nvPr>
        </p:nvSpPr>
        <p:spPr>
          <a:xfrm>
            <a:off x="5599430" y="2660650"/>
            <a:ext cx="3827145" cy="92773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解决</a:t>
            </a: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方案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34" name="圆角矩形 33"/>
          <p:cNvSpPr/>
          <p:nvPr>
            <p:custDataLst>
              <p:tags r:id="rId8"/>
            </p:custDataLst>
          </p:nvPr>
        </p:nvSpPr>
        <p:spPr>
          <a:xfrm>
            <a:off x="4358005" y="3902075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5" name="序号"/>
          <p:cNvSpPr txBox="1"/>
          <p:nvPr>
            <p:custDataLst>
              <p:tags r:id="rId9"/>
            </p:custDataLst>
          </p:nvPr>
        </p:nvSpPr>
        <p:spPr>
          <a:xfrm>
            <a:off x="4358005" y="3906520"/>
            <a:ext cx="920115" cy="92329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03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6" name="标题"/>
          <p:cNvSpPr txBox="1"/>
          <p:nvPr>
            <p:custDataLst>
              <p:tags r:id="rId10"/>
            </p:custDataLst>
          </p:nvPr>
        </p:nvSpPr>
        <p:spPr>
          <a:xfrm>
            <a:off x="5599430" y="3909695"/>
            <a:ext cx="3827145" cy="925830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方案</a:t>
            </a: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总结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11"/>
            </p:custDataLst>
          </p:nvPr>
        </p:nvSpPr>
        <p:spPr>
          <a:xfrm>
            <a:off x="4358005" y="5156835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5" name="序号"/>
          <p:cNvSpPr txBox="1"/>
          <p:nvPr>
            <p:custDataLst>
              <p:tags r:id="rId12"/>
            </p:custDataLst>
          </p:nvPr>
        </p:nvSpPr>
        <p:spPr>
          <a:xfrm>
            <a:off x="4358005" y="5161280"/>
            <a:ext cx="920115" cy="92329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rmAutofit/>
          </a:bodyPr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04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9" name="标题"/>
          <p:cNvSpPr txBox="1"/>
          <p:nvPr>
            <p:custDataLst>
              <p:tags r:id="rId13"/>
            </p:custDataLst>
          </p:nvPr>
        </p:nvSpPr>
        <p:spPr>
          <a:xfrm>
            <a:off x="5599430" y="5165725"/>
            <a:ext cx="3827145" cy="92773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成功</a:t>
            </a: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案例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/>
          <a:lstStyle/>
          <a:p>
            <a:r>
              <a:rPr dirty="0"/>
              <a:t>合同管理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17550" y="1346200"/>
            <a:ext cx="3928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• 合同立项和签订管理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</a:t>
            </a:r>
            <a:r>
              <a:rPr lang="zh-CN" altLang="en-US" sz="1400">
                <a:sym typeface="+mn-ea"/>
              </a:rPr>
              <a:t>合同变更审核管理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合同执行过程质量监控管理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合同验收管理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合同付款管理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合同执行进度以及资金计划</a:t>
            </a:r>
            <a:endParaRPr lang="en-US" altLang="zh-CN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9" y="1560618"/>
            <a:ext cx="7009044" cy="401499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647690" y="1734185"/>
            <a:ext cx="5461000" cy="313817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2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70" y="1734185"/>
            <a:ext cx="5469890" cy="2926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>
            <a:normAutofit fontScale="90000"/>
          </a:bodyPr>
          <a:lstStyle/>
          <a:p>
            <a:r>
              <a:rPr dirty="0"/>
              <a:t>供应商管理：建立分包合同的履约检查机制，付款和评审相关</a:t>
            </a:r>
            <a:endParaRPr dirty="0"/>
          </a:p>
        </p:txBody>
      </p:sp>
      <p:sp>
        <p:nvSpPr>
          <p:cNvPr id="8" name="文本框 7"/>
          <p:cNvSpPr txBox="1"/>
          <p:nvPr/>
        </p:nvSpPr>
        <p:spPr>
          <a:xfrm>
            <a:off x="756285" y="1396365"/>
            <a:ext cx="475551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公司</a:t>
            </a:r>
            <a:r>
              <a:rPr lang="zh-CN" altLang="en-US">
                <a:solidFill>
                  <a:schemeClr val="bg1"/>
                </a:solidFill>
              </a:rPr>
              <a:t>层面（推动内、外审，设立品质管理部）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285" y="3803015"/>
            <a:ext cx="653669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项目</a:t>
            </a:r>
            <a:r>
              <a:rPr lang="zh-CN" altLang="en-US">
                <a:solidFill>
                  <a:schemeClr val="bg1"/>
                </a:solidFill>
              </a:rPr>
              <a:t>层面（推行自查，目标分解到部门、岗位、人，过程纠偏）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6285" y="2042795"/>
            <a:ext cx="49339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①公布和培训岗位责任制、业务流程、质量目标和绩效考核</a:t>
            </a:r>
            <a:r>
              <a:rPr lang="zh-CN" altLang="en-US" sz="1400">
                <a:sym typeface="+mn-ea"/>
              </a:rPr>
              <a:t>。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②在管理制度上落实物业服务质量检查监督。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③要求在岗员工对照物业服务质量标准，施行自查自纠。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④落实当值员工交叉检查。</a:t>
            </a:r>
            <a:endParaRPr lang="zh-CN" altLang="en-US" sz="1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31230" y="2042795"/>
            <a:ext cx="49339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400">
                <a:sym typeface="+mn-ea"/>
              </a:rPr>
              <a:t>⑤实施项目部自检</a:t>
            </a:r>
            <a:endParaRPr sz="1400">
              <a:sym typeface="+mn-ea"/>
            </a:endParaRPr>
          </a:p>
          <a:p>
            <a:r>
              <a:rPr sz="1400">
                <a:sym typeface="+mn-ea"/>
              </a:rPr>
              <a:t>⑥物业公司施行内审制度（半年、年度）</a:t>
            </a:r>
            <a:endParaRPr sz="1400">
              <a:sym typeface="+mn-ea"/>
            </a:endParaRPr>
          </a:p>
          <a:p>
            <a:r>
              <a:rPr sz="1400">
                <a:sym typeface="+mn-ea"/>
              </a:rPr>
              <a:t>⑦聘请专业质量管理公司对公司内部及各项目部进行外审</a:t>
            </a:r>
            <a:endParaRPr sz="1400">
              <a:sym typeface="+mn-ea"/>
            </a:endParaRPr>
          </a:p>
          <a:p>
            <a:r>
              <a:rPr sz="1400">
                <a:sym typeface="+mn-ea"/>
              </a:rPr>
              <a:t>⑧落实顾客满意度调查，分析客户满意度，并做出改进</a:t>
            </a:r>
            <a:endParaRPr sz="1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6285" y="4264025"/>
            <a:ext cx="10420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400">
                <a:sym typeface="+mn-ea"/>
              </a:rPr>
              <a:t>杜绝作弊：</a:t>
            </a:r>
            <a:endParaRPr sz="1400">
              <a:sym typeface="+mn-ea"/>
            </a:endParaRPr>
          </a:p>
          <a:p>
            <a:r>
              <a:rPr sz="1400">
                <a:sym typeface="+mn-ea"/>
              </a:rPr>
              <a:t>1、手机经纬度签到打卡，2、离线或在线同步数据，3、每项事务须对应相片，4、相片包含时间水印和经纬度水印。</a:t>
            </a:r>
            <a:endParaRPr sz="1400"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285" y="5065395"/>
            <a:ext cx="1416050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运维资源和预计费用定义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616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运维商评审</a:t>
            </a:r>
            <a:r>
              <a:rPr lang="zh-CN" altLang="en-US" sz="1400">
                <a:solidFill>
                  <a:schemeClr val="tx1"/>
                </a:solidFill>
              </a:rPr>
              <a:t>签约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5920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履</a:t>
            </a:r>
            <a:r>
              <a:rPr lang="zh-CN" altLang="en-US" sz="1400">
                <a:solidFill>
                  <a:schemeClr val="tx1"/>
                </a:solidFill>
              </a:rPr>
              <a:t>约指标</a:t>
            </a:r>
            <a:r>
              <a:rPr lang="zh-CN" altLang="en-US" sz="1400">
                <a:solidFill>
                  <a:schemeClr val="tx1"/>
                </a:solidFill>
              </a:rPr>
              <a:t>定义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2224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履约执行巡检</a:t>
            </a:r>
            <a:r>
              <a:rPr lang="zh-CN" altLang="en-US" sz="1400">
                <a:solidFill>
                  <a:schemeClr val="tx1"/>
                </a:solidFill>
              </a:rPr>
              <a:t>评分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8528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维修整改分类</a:t>
            </a:r>
            <a:r>
              <a:rPr lang="zh-CN" altLang="en-US" sz="1400">
                <a:solidFill>
                  <a:schemeClr val="tx1"/>
                </a:solidFill>
              </a:rPr>
              <a:t>登记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4832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维修整改消耗登记</a:t>
            </a:r>
            <a:r>
              <a:rPr lang="en-US" altLang="zh-CN" sz="1400">
                <a:solidFill>
                  <a:schemeClr val="tx1"/>
                </a:solidFill>
              </a:rPr>
              <a:t> </a:t>
            </a: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62160" y="5065395"/>
            <a:ext cx="1339215" cy="819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年度评审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400">
                <a:solidFill>
                  <a:schemeClr val="tx1"/>
                </a:solidFill>
              </a:rPr>
              <a:t>资产</a:t>
            </a:r>
            <a:r>
              <a:rPr lang="zh-CN" altLang="en-US" sz="1400">
                <a:solidFill>
                  <a:schemeClr val="tx1"/>
                </a:solidFill>
              </a:rPr>
              <a:t>评期</a:t>
            </a:r>
            <a:endParaRPr lang="zh-CN" altLang="en-US" sz="1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ChangeAspect="1"/>
          </p:cNvPicPr>
          <p:nvPr>
            <p:ph idx="3"/>
          </p:nvPr>
        </p:nvPicPr>
        <p:blipFill>
          <a:blip r:embed="rId1"/>
          <a:stretch>
            <a:fillRect/>
          </a:stretch>
        </p:blipFill>
        <p:spPr>
          <a:xfrm>
            <a:off x="12372975" y="0"/>
            <a:ext cx="2216150" cy="1337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975" y="1337310"/>
            <a:ext cx="2169795" cy="2252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75" y="3677285"/>
            <a:ext cx="2216785" cy="1966595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38200" y="2786381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0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r>
              <a:rPr sz="2000" dirty="0">
                <a:solidFill>
                  <a:schemeClr val="tx1"/>
                </a:solidFill>
              </a:rPr>
              <a:t>创建智慧社区，提升客户体验和服务满意度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7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216344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0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r>
              <a:rPr dirty="0"/>
              <a:t>三、</a:t>
            </a:r>
            <a:r>
              <a:rPr dirty="0">
                <a:sym typeface="+mn-ea"/>
              </a:rPr>
              <a:t>全面品质、提高客户满意度</a:t>
            </a:r>
            <a:endParaRPr dirty="0"/>
          </a:p>
        </p:txBody>
      </p:sp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全面品质</a:t>
            </a:r>
            <a:r>
              <a:rPr dirty="0"/>
              <a:t>服务</a:t>
            </a:r>
            <a:endParaRPr dirty="0"/>
          </a:p>
        </p:txBody>
      </p:sp>
      <p:sp>
        <p:nvSpPr>
          <p:cNvPr id="12" name="文本框 11"/>
          <p:cNvSpPr txBox="1"/>
          <p:nvPr/>
        </p:nvSpPr>
        <p:spPr>
          <a:xfrm>
            <a:off x="831215" y="20066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社区</a:t>
            </a:r>
            <a:r>
              <a:rPr lang="zh-CN" altLang="en-US"/>
              <a:t>安全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31215" y="2518410"/>
            <a:ext cx="3928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设施设备安全：定期巡检，监管设备运行</a:t>
            </a:r>
            <a:r>
              <a:rPr lang="zh-CN" altLang="en-US" sz="1400">
                <a:sym typeface="+mn-ea"/>
              </a:rPr>
              <a:t>状态，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及时发现并处理问题，定期做设备</a:t>
            </a:r>
            <a:r>
              <a:rPr lang="zh-CN" altLang="en-US" sz="1400">
                <a:sym typeface="+mn-ea"/>
              </a:rPr>
              <a:t>保养，延长生命周期，降低设备运维</a:t>
            </a:r>
            <a:r>
              <a:rPr lang="zh-CN" altLang="en-US" sz="1400">
                <a:sym typeface="+mn-ea"/>
              </a:rPr>
              <a:t>成本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安保安全：设定巡检路线，按计划进行巡更与安保</a:t>
            </a:r>
            <a:r>
              <a:rPr lang="zh-CN" altLang="en-US" sz="1400">
                <a:sym typeface="+mn-ea"/>
              </a:rPr>
              <a:t>检查</a:t>
            </a:r>
            <a:endParaRPr lang="zh-CN" altLang="en-US" sz="14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42735" y="20066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服务</a:t>
            </a:r>
            <a:r>
              <a:rPr lang="zh-CN" altLang="en-US"/>
              <a:t>品质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42735" y="2518410"/>
            <a:ext cx="3928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工单体系：建立完整</a:t>
            </a:r>
            <a:r>
              <a:rPr lang="zh-CN" altLang="en-US" sz="1400">
                <a:sym typeface="+mn-ea"/>
              </a:rPr>
              <a:t>的工单</a:t>
            </a:r>
            <a:r>
              <a:rPr lang="zh-CN" altLang="en-US" sz="1400">
                <a:sym typeface="+mn-ea"/>
              </a:rPr>
              <a:t>，派单标准业务流程，提升员工积极性和客户</a:t>
            </a:r>
            <a:r>
              <a:rPr lang="zh-CN" altLang="en-US" sz="1400">
                <a:sym typeface="+mn-ea"/>
              </a:rPr>
              <a:t>满意度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巡检管理：设备、消防等设备巡检以“任务</a:t>
            </a:r>
            <a:r>
              <a:rPr lang="en-US" altLang="zh-CN" sz="1400">
                <a:sym typeface="+mn-ea"/>
              </a:rPr>
              <a:t>-</a:t>
            </a:r>
            <a:r>
              <a:rPr lang="zh-CN" altLang="en-US" sz="1400">
                <a:sym typeface="+mn-ea"/>
              </a:rPr>
              <a:t>计划</a:t>
            </a:r>
            <a:r>
              <a:rPr lang="en-US" altLang="zh-CN" sz="1400">
                <a:sym typeface="+mn-ea"/>
              </a:rPr>
              <a:t>-</a:t>
            </a:r>
            <a:r>
              <a:rPr lang="zh-CN" altLang="en-US" sz="1400">
                <a:sym typeface="+mn-ea"/>
              </a:rPr>
              <a:t>执行</a:t>
            </a:r>
            <a:r>
              <a:rPr lang="en-US" altLang="zh-CN" sz="1400">
                <a:sym typeface="+mn-ea"/>
              </a:rPr>
              <a:t>-</a:t>
            </a:r>
            <a:r>
              <a:rPr lang="zh-CN" altLang="en-US" sz="1400">
                <a:sym typeface="+mn-ea"/>
              </a:rPr>
              <a:t>派工”为主线，对计划执行监督，提升品质和客户</a:t>
            </a:r>
            <a:r>
              <a:rPr lang="zh-CN" altLang="en-US" sz="1400">
                <a:sym typeface="+mn-ea"/>
              </a:rPr>
              <a:t>满意度</a:t>
            </a:r>
            <a:endParaRPr lang="zh-CN" altLang="en-US" sz="14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1215" y="44405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人行车</a:t>
            </a:r>
            <a:r>
              <a:rPr lang="zh-CN" altLang="en-US"/>
              <a:t>行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1215" y="4952365"/>
            <a:ext cx="3928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车：智慧停车</a:t>
            </a:r>
            <a:r>
              <a:rPr lang="zh-CN" altLang="en-US" sz="1400">
                <a:sym typeface="+mn-ea"/>
              </a:rPr>
              <a:t>平台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人：智慧门禁</a:t>
            </a:r>
            <a:r>
              <a:rPr lang="zh-CN" altLang="en-US" sz="1400">
                <a:sym typeface="+mn-ea"/>
              </a:rPr>
              <a:t>平台</a:t>
            </a:r>
            <a:endParaRPr lang="zh-CN" altLang="en-US" sz="14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1215" y="1099820"/>
            <a:ext cx="818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以降低客户投诉，加强社区运行安全性为和新的品质管理模型，提升客户</a:t>
            </a:r>
            <a:r>
              <a:rPr lang="zh-CN" altLang="en-US"/>
              <a:t>满意度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6305" y="2006600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社区</a:t>
            </a:r>
            <a:r>
              <a:rPr lang="zh-CN" altLang="en-US">
                <a:solidFill>
                  <a:schemeClr val="bg1"/>
                </a:solidFill>
              </a:rPr>
              <a:t>安全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42735" y="2006600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服务</a:t>
            </a:r>
            <a:r>
              <a:rPr lang="zh-CN" altLang="en-US">
                <a:solidFill>
                  <a:schemeClr val="bg1"/>
                </a:solidFill>
              </a:rPr>
              <a:t>品质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305" y="444055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人行车</a:t>
            </a:r>
            <a:r>
              <a:rPr lang="zh-CN" altLang="en-US">
                <a:solidFill>
                  <a:schemeClr val="bg1"/>
                </a:solidFill>
              </a:rPr>
              <a:t>行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/>
          <a:lstStyle/>
          <a:p>
            <a:r>
              <a:rPr dirty="0"/>
              <a:t>设备设施安全</a:t>
            </a:r>
            <a:r>
              <a:rPr dirty="0"/>
              <a:t>巡检管理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17550" y="1346200"/>
            <a:ext cx="55022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ym typeface="+mn-ea"/>
              </a:rPr>
              <a:t>• 强健的设备保养计划和设备巡检计划管理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及时收集设备运行参数和状态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制定巡检节点（多维度：设备、公共区域、巡更等）、任务及路线，并按计划推送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支持二维码、经纬度定位、自拍照片加水印等防作弊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</a:rPr>
              <a:t>• 支持离线巡检、自由巡检</a:t>
            </a:r>
            <a:endParaRPr lang="en-US" altLang="zh-CN" sz="14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101725"/>
            <a:ext cx="5004435" cy="286702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607300" y="1200150"/>
            <a:ext cx="3928110" cy="224091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1200150"/>
            <a:ext cx="3921125" cy="18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5" y="3161030"/>
            <a:ext cx="1414685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615" y="3161030"/>
            <a:ext cx="1389976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588" y="3161030"/>
            <a:ext cx="1471384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475" y="3161030"/>
            <a:ext cx="1422562" cy="2880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66701"/>
            <a:ext cx="10515600" cy="622618"/>
          </a:xfrm>
        </p:spPr>
        <p:txBody>
          <a:bodyPr/>
          <a:lstStyle/>
          <a:p>
            <a:r>
              <a:rPr dirty="0"/>
              <a:t>工单管理</a:t>
            </a:r>
            <a:r>
              <a:rPr dirty="0"/>
              <a:t>场景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717550" y="1346200"/>
            <a:ext cx="39287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业主端小程序及时</a:t>
            </a:r>
            <a:r>
              <a:rPr lang="zh-CN" altLang="en-US" sz="1400">
                <a:sym typeface="+mn-ea"/>
              </a:rPr>
              <a:t>提交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员工端</a:t>
            </a:r>
            <a:r>
              <a:rPr lang="zh-CN" altLang="en-US" sz="1400">
                <a:sym typeface="+mn-ea"/>
              </a:rPr>
              <a:t>小程序待办提醒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工单回</a:t>
            </a:r>
            <a:r>
              <a:rPr lang="zh-CN" altLang="en-US" sz="1400">
                <a:sym typeface="+mn-ea"/>
              </a:rPr>
              <a:t>访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实时推送给相关</a:t>
            </a:r>
            <a:r>
              <a:rPr lang="zh-CN" altLang="en-US" sz="1400">
                <a:sym typeface="+mn-ea"/>
              </a:rPr>
              <a:t>人员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• 线下、线上报事报修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• 线下、线上同步反馈工单状态</a:t>
            </a:r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• 线下、线上服务评价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</p:txBody>
      </p:sp>
      <p:pic>
        <p:nvPicPr>
          <p:cNvPr id="79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55" y="1410653"/>
            <a:ext cx="2063750" cy="36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148" y="1391285"/>
            <a:ext cx="1610995" cy="36741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客户智慧停车</a:t>
            </a:r>
            <a:r>
              <a:rPr dirty="0"/>
              <a:t>服务</a:t>
            </a:r>
            <a:endParaRPr dirty="0"/>
          </a:p>
        </p:txBody>
      </p:sp>
      <p:sp>
        <p:nvSpPr>
          <p:cNvPr id="6" name="内容占位符 5"/>
          <p:cNvSpPr/>
          <p:nvPr>
            <p:ph idx="3"/>
          </p:nvPr>
        </p:nvSpPr>
        <p:spPr>
          <a:xfrm>
            <a:off x="611505" y="1177290"/>
            <a:ext cx="10968990" cy="1213485"/>
          </a:xfrm>
        </p:spPr>
        <p:txBody>
          <a:bodyPr>
            <a:normAutofit lnSpcReduction="10000"/>
          </a:bodyPr>
          <a:p>
            <a:pPr>
              <a:lnSpc>
                <a:spcPct val="9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全线上移动端停车服务和管理：微信小程序、扫码支付，可在线获取电子发票。车位申请。进出记录。停车劵优惠券核销。</a:t>
            </a:r>
            <a:endParaRPr lang="zh-CN" altLang="en-US" sz="12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200">
                <a:solidFill>
                  <a:schemeClr val="tx1"/>
                </a:solidFill>
              </a:rPr>
              <a:t>访客车管理：预约访客车辆登记，若勾选代缴费，访客车辆可免费进出，更好用户体验。</a:t>
            </a:r>
            <a:endParaRPr lang="zh-CN" altLang="en-US" sz="12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200">
                <a:solidFill>
                  <a:schemeClr val="tx1"/>
                </a:solidFill>
              </a:rPr>
              <a:t>白名单通行：月卡车续费后，将自动写入车牌识别相机白名单，秒级开闸，提高车场通行效率，用户体验好。</a:t>
            </a:r>
            <a:endParaRPr lang="zh-CN" altLang="en-US" sz="12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200">
                <a:solidFill>
                  <a:schemeClr val="tx1"/>
                </a:solidFill>
              </a:rPr>
              <a:t>充电桩：两轮车充电桩，设置充电规则，充电桩空闲位置查看，充电订单，充电月卡。</a:t>
            </a:r>
            <a:endParaRPr lang="zh-CN" altLang="en-US" sz="120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905125"/>
            <a:ext cx="6255385" cy="2857500"/>
          </a:xfrm>
          <a:prstGeom prst="rect">
            <a:avLst/>
          </a:prstGeom>
        </p:spPr>
      </p:pic>
      <p:pic>
        <p:nvPicPr>
          <p:cNvPr id="73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95" y="2905125"/>
            <a:ext cx="4904105" cy="23228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客户智慧</a:t>
            </a:r>
            <a:r>
              <a:rPr dirty="0"/>
              <a:t>门禁服务</a:t>
            </a:r>
            <a:endParaRPr dirty="0"/>
          </a:p>
        </p:txBody>
      </p:sp>
      <p:sp>
        <p:nvSpPr>
          <p:cNvPr id="6" name="内容占位符 5"/>
          <p:cNvSpPr/>
          <p:nvPr>
            <p:ph idx="3"/>
          </p:nvPr>
        </p:nvSpPr>
        <p:spPr>
          <a:xfrm>
            <a:off x="611505" y="1177290"/>
            <a:ext cx="4304030" cy="2386330"/>
          </a:xfr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lang="zh-CN" altLang="en-US" sz="1300">
                <a:solidFill>
                  <a:schemeClr val="tx1"/>
                </a:solidFill>
              </a:rPr>
              <a:t>人脸、手机、刷卡、动态密码等多种开门方式。</a:t>
            </a:r>
            <a:endParaRPr lang="zh-CN" alt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300">
                <a:solidFill>
                  <a:schemeClr val="tx1"/>
                </a:solidFill>
              </a:rPr>
              <a:t>支持人证对比。</a:t>
            </a:r>
            <a:endParaRPr lang="zh-CN" alt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300">
                <a:solidFill>
                  <a:schemeClr val="tx1"/>
                </a:solidFill>
              </a:rPr>
              <a:t>访客申请生成访客码，一定时间内通行。</a:t>
            </a:r>
            <a:endParaRPr lang="zh-CN" alt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300">
                <a:solidFill>
                  <a:schemeClr val="tx1"/>
                </a:solidFill>
              </a:rPr>
              <a:t>大门门禁可连接室内机和客户手机。</a:t>
            </a:r>
            <a:endParaRPr lang="zh-CN" alt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300">
                <a:solidFill>
                  <a:schemeClr val="tx1"/>
                </a:solidFill>
              </a:rPr>
              <a:t> 提供免布线低成本互联网门禁方案。</a:t>
            </a:r>
            <a:endParaRPr lang="zh-CN" altLang="en-US" sz="13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10" y="1751965"/>
            <a:ext cx="5939790" cy="3783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在线查费</a:t>
            </a:r>
            <a:r>
              <a:rPr dirty="0"/>
              <a:t>缴费</a:t>
            </a:r>
            <a:endParaRPr dirty="0"/>
          </a:p>
        </p:txBody>
      </p:sp>
      <p:sp>
        <p:nvSpPr>
          <p:cNvPr id="6" name="内容占位符 5"/>
          <p:cNvSpPr/>
          <p:nvPr>
            <p:ph idx="3"/>
          </p:nvPr>
        </p:nvSpPr>
        <p:spPr>
          <a:xfrm>
            <a:off x="611505" y="1177290"/>
            <a:ext cx="10968990" cy="1213485"/>
          </a:xfrm>
        </p:spPr>
        <p:txBody>
          <a:bodyPr/>
          <a:p>
            <a:pPr>
              <a:lnSpc>
                <a:spcPct val="90000"/>
              </a:lnSpc>
            </a:pPr>
            <a:r>
              <a:rPr sz="1400">
                <a:solidFill>
                  <a:schemeClr val="tx1"/>
                </a:solidFill>
              </a:rPr>
              <a:t>租金、物业费、停车费等</a:t>
            </a:r>
            <a:r>
              <a:rPr lang="zh-CN" altLang="en-US" sz="1400">
                <a:solidFill>
                  <a:schemeClr val="tx1"/>
                </a:solidFill>
              </a:rPr>
              <a:t>：费用提醒，在线缴费，在线开发票。</a:t>
            </a:r>
            <a:endParaRPr lang="zh-CN" altLang="en-US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1400">
                <a:solidFill>
                  <a:schemeClr val="tx1"/>
                </a:solidFill>
              </a:rPr>
              <a:t>水、电、燃气费：预缴费用，查费缴费，移动支付，方便快捷。</a:t>
            </a: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10" y="2061210"/>
            <a:ext cx="5986780" cy="3843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>
                <a:latin typeface="+mj-ea"/>
                <a:ea typeface="+mj-ea"/>
              </a:rPr>
              <a:t>03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/>
              <a:t>方案</a:t>
            </a:r>
            <a:r>
              <a:rPr dirty="0"/>
              <a:t>总结</a:t>
            </a:r>
            <a:endParaRPr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01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行业</a:t>
            </a:r>
            <a:r>
              <a:rPr lang="zh-CN" altLang="en-US" dirty="0"/>
              <a:t>背景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物业和园区物业方案</a:t>
            </a:r>
            <a:r>
              <a:rPr dirty="0"/>
              <a:t>价值</a:t>
            </a:r>
            <a:endParaRPr dirty="0"/>
          </a:p>
        </p:txBody>
      </p:sp>
      <p:sp>
        <p:nvSpPr>
          <p:cNvPr id="9" name="文本框 8"/>
          <p:cNvSpPr txBox="1"/>
          <p:nvPr/>
        </p:nvSpPr>
        <p:spPr>
          <a:xfrm>
            <a:off x="660400" y="1270635"/>
            <a:ext cx="1807845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提高费用收缴率（</a:t>
            </a:r>
            <a:r>
              <a:rPr lang="zh-CN" altLang="en-US">
                <a:solidFill>
                  <a:schemeClr val="bg1"/>
                </a:solidFill>
              </a:rPr>
              <a:t>收钱）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42895" y="1213485"/>
            <a:ext cx="88207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所有收入集中规范管理、规避应收、收款过程中的管理风险和漏洞。算清应收费用，提供多种缴费方式、多种常规催费方法，并通过员工端APP实现全员收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款，全面提高收缴率。</a:t>
            </a:r>
            <a:endParaRPr sz="1400"/>
          </a:p>
        </p:txBody>
      </p:sp>
      <p:sp>
        <p:nvSpPr>
          <p:cNvPr id="3" name="文本框 2"/>
          <p:cNvSpPr txBox="1"/>
          <p:nvPr/>
        </p:nvSpPr>
        <p:spPr>
          <a:xfrm>
            <a:off x="660400" y="2734945"/>
            <a:ext cx="1807845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降低服务成本（</a:t>
            </a:r>
            <a:r>
              <a:rPr lang="zh-CN" altLang="en-US">
                <a:solidFill>
                  <a:schemeClr val="bg1"/>
                </a:solidFill>
              </a:rPr>
              <a:t>省钱）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2895" y="2677795"/>
            <a:ext cx="8820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实现物业缴费、停车缴费、水电气卡充值的无人值守。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植入行业优秀经验和业务场景，降低专业人员数量。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标准化作业流程管理、移动办公全面提高工作效率。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人力资源、集中采购、进出库成本和分包合同等核心成本点，实现精准管控。</a:t>
            </a:r>
            <a:endParaRPr sz="1400"/>
          </a:p>
        </p:txBody>
      </p:sp>
      <p:sp>
        <p:nvSpPr>
          <p:cNvPr id="8" name="文本框 7"/>
          <p:cNvSpPr txBox="1"/>
          <p:nvPr/>
        </p:nvSpPr>
        <p:spPr>
          <a:xfrm>
            <a:off x="660400" y="4454525"/>
            <a:ext cx="1807845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提升客户体验（客户</a:t>
            </a:r>
            <a:r>
              <a:rPr lang="zh-CN" altLang="en-US">
                <a:solidFill>
                  <a:schemeClr val="bg1"/>
                </a:solidFill>
              </a:rPr>
              <a:t>满意度）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42895" y="4397375"/>
            <a:ext cx="8820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基于统一主数据平台的智能停车、智能门禁、智能对讲等应用全面提高社区的智能化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水平，便利了客户的日常生活。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在线物业服务，如在线报事报修、投诉、装修申请等，提升了客户的物业服务体验。</a:t>
            </a:r>
            <a:endParaRPr sz="1400"/>
          </a:p>
          <a:p>
            <a:pPr marL="285750" indent="-285750">
              <a:buFont typeface="Wingdings" panose="05000000000000000000" charset="0"/>
              <a:buChar char=""/>
            </a:pPr>
            <a:r>
              <a:rPr sz="1400"/>
              <a:t>企业微信、微信服务号和小程序加强了物业公司与客户的交流和互动。</a:t>
            </a:r>
            <a:endParaRPr sz="1400"/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减员提效 降本增收 提升客户满意度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737870" y="1832610"/>
            <a:ext cx="882078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40000"/>
              </a:lnSpc>
              <a:buNone/>
            </a:pPr>
            <a:r>
              <a:rPr sz="1400"/>
              <a:t>1. 打造社区和园区饱和式全面收入和全面成本管控平台。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2. 体系化品质服务，提升客户满意度。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3. 建立对服务商的全生命周期、过程管理和有效评估。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4. 通过建立各个业务口的作业规范，从源头做好管控，堵塞管理漏洞。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5. 统一主数据，规避社区园区入口碎片化，实现统一C端入口，整合社区和园区的所有私域流量，帮助社区和园区实现资源和流量变现。</a:t>
            </a:r>
            <a:endParaRPr sz="1400"/>
          </a:p>
        </p:txBody>
      </p:sp>
      <p:sp>
        <p:nvSpPr>
          <p:cNvPr id="2" name="文本框 1"/>
          <p:cNvSpPr txBox="1"/>
          <p:nvPr/>
        </p:nvSpPr>
        <p:spPr>
          <a:xfrm>
            <a:off x="660400" y="1166495"/>
            <a:ext cx="94608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智慧社区和园区方案从哪些方面为</a:t>
            </a:r>
            <a:r>
              <a:rPr lang="zh-CN" altLang="en-US" sz="2000">
                <a:solidFill>
                  <a:srgbClr val="FF0000"/>
                </a:solidFill>
              </a:rPr>
              <a:t>企业经营</a:t>
            </a:r>
            <a:r>
              <a:rPr lang="zh-CN" altLang="en-US" sz="2000"/>
              <a:t>创造价值：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减员提效 降本增收 提升客户满意度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737870" y="1832610"/>
            <a:ext cx="882078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40000"/>
              </a:lnSpc>
              <a:buNone/>
            </a:pPr>
            <a:r>
              <a:rPr lang="en-US" sz="1400"/>
              <a:t>1</a:t>
            </a:r>
            <a:r>
              <a:rPr lang="zh-CN" altLang="en-US" sz="1400"/>
              <a:t>、</a:t>
            </a:r>
            <a:r>
              <a:rPr sz="1400"/>
              <a:t>提供员工端移动办公APP，支持在线办公：如巡检、抄表、请休假、面对面收银等。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2</a:t>
            </a:r>
            <a:r>
              <a:rPr lang="zh-CN" sz="1400"/>
              <a:t>、</a:t>
            </a:r>
            <a:r>
              <a:rPr sz="1400"/>
              <a:t>大幅度节省员工的工作量，如财务岗位：平台自动计算并处理（保证金、预收款、违约金、复杂的公摊和计费）移动支付自动销账、自动打印发票或电子发票、财务凭证接口、银企直连、自动对账。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3.</a:t>
            </a:r>
            <a:r>
              <a:rPr lang="zh-CN" sz="1400"/>
              <a:t>、</a:t>
            </a:r>
            <a:r>
              <a:rPr sz="1400"/>
              <a:t>大幅度节省员工的工作量，如HR岗位：人事档案电子化、劳动合同电子化、招聘入职自助扫码填写个人档案、职员信息变更APP自助提交申请、考勤数据自动汇总、薪酬自动计算等等。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4.</a:t>
            </a:r>
            <a:r>
              <a:rPr lang="zh-CN" sz="1400"/>
              <a:t>、</a:t>
            </a:r>
            <a:r>
              <a:rPr sz="1400"/>
              <a:t>给领导提供更好的工作体验，包括：移动审批、管理大屏、手机小屏等。</a:t>
            </a:r>
            <a:endParaRPr sz="1400"/>
          </a:p>
        </p:txBody>
      </p:sp>
      <p:sp>
        <p:nvSpPr>
          <p:cNvPr id="2" name="文本框 1"/>
          <p:cNvSpPr txBox="1"/>
          <p:nvPr/>
        </p:nvSpPr>
        <p:spPr>
          <a:xfrm>
            <a:off x="660400" y="1166495"/>
            <a:ext cx="94608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智慧社区和园区方案从哪些方面为</a:t>
            </a:r>
            <a:r>
              <a:rPr lang="zh-CN" altLang="en-US" sz="2000">
                <a:solidFill>
                  <a:srgbClr val="FF0000"/>
                </a:solidFill>
              </a:rPr>
              <a:t>领导和同事</a:t>
            </a:r>
            <a:r>
              <a:rPr lang="zh-CN" altLang="en-US" sz="2000"/>
              <a:t>创造价值：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减员提效 降本增收 提升客户满意度</a:t>
            </a:r>
            <a:endParaRPr dirty="0"/>
          </a:p>
        </p:txBody>
      </p:sp>
      <p:sp>
        <p:nvSpPr>
          <p:cNvPr id="5" name="文本框 4"/>
          <p:cNvSpPr txBox="1"/>
          <p:nvPr/>
        </p:nvSpPr>
        <p:spPr>
          <a:xfrm>
            <a:off x="737870" y="1832610"/>
            <a:ext cx="882078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40000"/>
              </a:lnSpc>
              <a:buNone/>
            </a:pPr>
            <a:r>
              <a:rPr sz="1400"/>
              <a:t>1. 客户可通过物业微信服务号或小程序在线缴物业费、停车费等；支持预缴和在线水电卡充值。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2. 客户可使用微信小程序开门，访客还可通过动态密码开门，支持通过身份证实现访客人证对比。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3. 客户可通过微信服务号或小程序在线报事报修、投诉建议等物业服务。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4. 享受更多社群场景化服务，如社区资讯、社区活动、积分抵物业费、家政服务、托幼服务、老人服务等个性化社区服务。</a:t>
            </a:r>
            <a:endParaRPr sz="1400"/>
          </a:p>
          <a:p>
            <a:pPr indent="0">
              <a:lnSpc>
                <a:spcPct val="140000"/>
              </a:lnSpc>
              <a:buNone/>
            </a:pPr>
            <a:r>
              <a:rPr sz="1400"/>
              <a:t>5. 真实掌握和分析客户的舆情和关注点，以客户为中心，反推物业管理。</a:t>
            </a:r>
            <a:endParaRPr sz="1400"/>
          </a:p>
        </p:txBody>
      </p:sp>
      <p:sp>
        <p:nvSpPr>
          <p:cNvPr id="2" name="文本框 1"/>
          <p:cNvSpPr txBox="1"/>
          <p:nvPr/>
        </p:nvSpPr>
        <p:spPr>
          <a:xfrm>
            <a:off x="660400" y="1166495"/>
            <a:ext cx="94608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智慧社区和园区方案从哪些方面为</a:t>
            </a:r>
            <a:r>
              <a:rPr lang="zh-CN" altLang="en-US" sz="2000">
                <a:solidFill>
                  <a:srgbClr val="FF0000"/>
                </a:solidFill>
              </a:rPr>
              <a:t>客户</a:t>
            </a:r>
            <a:r>
              <a:rPr lang="zh-CN" altLang="en-US" sz="2000"/>
              <a:t>创造价值：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>
                <a:latin typeface="+mj-ea"/>
                <a:ea typeface="+mj-ea"/>
              </a:rPr>
              <a:t>04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dirty="0"/>
              <a:t>成功</a:t>
            </a:r>
            <a:r>
              <a:rPr dirty="0"/>
              <a:t>案例</a:t>
            </a:r>
            <a:endParaRPr dirty="0"/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7440" y="1050138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zh-CN" altLang="en-US" sz="24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智慧健康社区服务系统</a:t>
            </a:r>
            <a:endParaRPr kumimoji="1" lang="zh-CN" altLang="en-US" sz="2400" b="1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440" y="2802273"/>
            <a:ext cx="35123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2">
                    <a:lumMod val="75000"/>
                  </a:schemeClr>
                </a:solidFill>
                <a:latin typeface="Microsoft YaHei Regular" panose="020B0503020204020204" charset="-122"/>
                <a:ea typeface="Microsoft YaHei Regular" panose="020B0503020204020204" charset="-122"/>
              </a:rPr>
              <a:t>社区综合服务管理系统是一种信息化的管理系统，旨在提高社区服务效率、服务品质和服务覆盖面，实现社区居民智能化、网络化、人性化服务。我们将社区资源进行整合发布，服务流程梳理公示，后台进行管理维护，前台用户通过小程序快速的查找自己所需了解的</a:t>
            </a:r>
            <a:r>
              <a:rPr lang="zh-CN" altLang="en-US" sz="1200" spc="100" dirty="0">
                <a:solidFill>
                  <a:schemeClr val="tx2">
                    <a:lumMod val="75000"/>
                  </a:schemeClr>
                </a:solidFill>
                <a:latin typeface="Microsoft YaHei Regular" panose="020B0503020204020204" charset="-122"/>
                <a:ea typeface="Microsoft YaHei Regular" panose="020B0503020204020204" charset="-122"/>
              </a:rPr>
              <a:t>内容，提升社区服务水平和居民生活质量，促进社区和谐发展。</a:t>
            </a:r>
            <a:endParaRPr lang="zh-CN" altLang="en-US" sz="1200" spc="100" dirty="0">
              <a:solidFill>
                <a:schemeClr val="tx2">
                  <a:lumMod val="75000"/>
                </a:schemeClr>
              </a:solidFill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440" y="1571326"/>
            <a:ext cx="1598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dirty="0">
                <a:solidFill>
                  <a:srgbClr val="6093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WEB</a:t>
            </a:r>
            <a:r>
              <a:rPr kumimoji="1" lang="zh-CN" altLang="en-US" dirty="0">
                <a:solidFill>
                  <a:srgbClr val="6093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｜</a:t>
            </a:r>
            <a:r>
              <a:rPr kumimoji="1" lang="zh-CN" altLang="en-US" dirty="0">
                <a:solidFill>
                  <a:srgbClr val="6093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小程序</a:t>
            </a:r>
            <a:endParaRPr kumimoji="1" lang="zh-CN" altLang="en-US" dirty="0">
              <a:solidFill>
                <a:srgbClr val="6093F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 descr="施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060" y="993775"/>
            <a:ext cx="7899233" cy="46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6593840" y="3648075"/>
            <a:ext cx="3237865" cy="667385"/>
          </a:xfrm>
        </p:spPr>
        <p:txBody>
          <a:bodyPr>
            <a:normAutofit lnSpcReduction="20000"/>
          </a:bodyPr>
          <a:lstStyle/>
          <a:p>
            <a:r>
              <a:rPr lang="zh-CN" altLang="en-US" dirty="0">
                <a:latin typeface="+mj-ea"/>
                <a:ea typeface="+mj-ea"/>
              </a:rPr>
              <a:t>上海青手网络科技</a:t>
            </a:r>
            <a:r>
              <a:rPr lang="zh-CN" altLang="en-US" dirty="0">
                <a:latin typeface="+mj-ea"/>
                <a:ea typeface="+mj-ea"/>
              </a:rPr>
              <a:t>有限公司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THANK  YOU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社区</a:t>
            </a:r>
            <a:r>
              <a:rPr dirty="0"/>
              <a:t>和园区业务痛点</a:t>
            </a:r>
            <a:r>
              <a:rPr dirty="0"/>
              <a:t>分析</a:t>
            </a:r>
            <a:endParaRPr dirty="0"/>
          </a:p>
        </p:txBody>
      </p:sp>
      <p:sp>
        <p:nvSpPr>
          <p:cNvPr id="23" name="椭圆 22"/>
          <p:cNvSpPr/>
          <p:nvPr/>
        </p:nvSpPr>
        <p:spPr>
          <a:xfrm>
            <a:off x="633052" y="1341120"/>
            <a:ext cx="535305" cy="535305"/>
          </a:xfrm>
          <a:prstGeom prst="ellipse">
            <a:avLst/>
          </a:prstGeom>
          <a:solidFill>
            <a:srgbClr val="043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44827" y="2468742"/>
            <a:ext cx="516835" cy="516835"/>
          </a:xfrm>
          <a:prstGeom prst="ellipse">
            <a:avLst/>
          </a:prstGeom>
          <a:solidFill>
            <a:srgbClr val="043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44827" y="3455863"/>
            <a:ext cx="516835" cy="516835"/>
          </a:xfrm>
          <a:prstGeom prst="ellipse">
            <a:avLst/>
          </a:prstGeom>
          <a:solidFill>
            <a:srgbClr val="043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45462" y="4555076"/>
            <a:ext cx="516835" cy="516835"/>
          </a:xfrm>
          <a:prstGeom prst="ellipse">
            <a:avLst/>
          </a:prstGeom>
          <a:solidFill>
            <a:srgbClr val="043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Freeform 134"/>
          <p:cNvSpPr>
            <a:spLocks noEditPoints="1"/>
          </p:cNvSpPr>
          <p:nvPr/>
        </p:nvSpPr>
        <p:spPr bwMode="auto">
          <a:xfrm>
            <a:off x="765767" y="1478915"/>
            <a:ext cx="269875" cy="269240"/>
          </a:xfrm>
          <a:custGeom>
            <a:avLst/>
            <a:gdLst>
              <a:gd name="T0" fmla="*/ 9 w 140"/>
              <a:gd name="T1" fmla="*/ 93 h 140"/>
              <a:gd name="T2" fmla="*/ 140 w 140"/>
              <a:gd name="T3" fmla="*/ 126 h 140"/>
              <a:gd name="T4" fmla="*/ 122 w 140"/>
              <a:gd name="T5" fmla="*/ 4 h 140"/>
              <a:gd name="T6" fmla="*/ 18 w 140"/>
              <a:gd name="T7" fmla="*/ 80 h 140"/>
              <a:gd name="T8" fmla="*/ 15 w 140"/>
              <a:gd name="T9" fmla="*/ 121 h 140"/>
              <a:gd name="T10" fmla="*/ 21 w 140"/>
              <a:gd name="T11" fmla="*/ 125 h 140"/>
              <a:gd name="T12" fmla="*/ 20 w 140"/>
              <a:gd name="T13" fmla="*/ 109 h 140"/>
              <a:gd name="T14" fmla="*/ 28 w 140"/>
              <a:gd name="T15" fmla="*/ 116 h 140"/>
              <a:gd name="T16" fmla="*/ 20 w 140"/>
              <a:gd name="T17" fmla="*/ 109 h 140"/>
              <a:gd name="T18" fmla="*/ 27 w 140"/>
              <a:gd name="T19" fmla="*/ 105 h 140"/>
              <a:gd name="T20" fmla="*/ 22 w 140"/>
              <a:gd name="T21" fmla="*/ 98 h 140"/>
              <a:gd name="T22" fmla="*/ 30 w 140"/>
              <a:gd name="T23" fmla="*/ 126 h 140"/>
              <a:gd name="T24" fmla="*/ 27 w 140"/>
              <a:gd name="T25" fmla="*/ 119 h 140"/>
              <a:gd name="T26" fmla="*/ 112 w 140"/>
              <a:gd name="T27" fmla="*/ 63 h 140"/>
              <a:gd name="T28" fmla="*/ 32 w 140"/>
              <a:gd name="T29" fmla="*/ 102 h 140"/>
              <a:gd name="T30" fmla="*/ 39 w 140"/>
              <a:gd name="T31" fmla="*/ 102 h 140"/>
              <a:gd name="T32" fmla="*/ 34 w 140"/>
              <a:gd name="T33" fmla="*/ 111 h 140"/>
              <a:gd name="T34" fmla="*/ 40 w 140"/>
              <a:gd name="T35" fmla="*/ 112 h 140"/>
              <a:gd name="T36" fmla="*/ 36 w 140"/>
              <a:gd name="T37" fmla="*/ 121 h 140"/>
              <a:gd name="T38" fmla="*/ 42 w 140"/>
              <a:gd name="T39" fmla="*/ 125 h 140"/>
              <a:gd name="T40" fmla="*/ 44 w 140"/>
              <a:gd name="T41" fmla="*/ 98 h 140"/>
              <a:gd name="T42" fmla="*/ 48 w 140"/>
              <a:gd name="T43" fmla="*/ 104 h 140"/>
              <a:gd name="T44" fmla="*/ 46 w 140"/>
              <a:gd name="T45" fmla="*/ 109 h 140"/>
              <a:gd name="T46" fmla="*/ 48 w 140"/>
              <a:gd name="T47" fmla="*/ 116 h 140"/>
              <a:gd name="T48" fmla="*/ 46 w 140"/>
              <a:gd name="T49" fmla="*/ 109 h 140"/>
              <a:gd name="T50" fmla="*/ 58 w 140"/>
              <a:gd name="T51" fmla="*/ 126 h 140"/>
              <a:gd name="T52" fmla="*/ 94 w 140"/>
              <a:gd name="T53" fmla="*/ 121 h 140"/>
              <a:gd name="T54" fmla="*/ 53 w 140"/>
              <a:gd name="T55" fmla="*/ 98 h 140"/>
              <a:gd name="T56" fmla="*/ 56 w 140"/>
              <a:gd name="T57" fmla="*/ 105 h 140"/>
              <a:gd name="T58" fmla="*/ 53 w 140"/>
              <a:gd name="T59" fmla="*/ 98 h 140"/>
              <a:gd name="T60" fmla="*/ 57 w 140"/>
              <a:gd name="T61" fmla="*/ 116 h 140"/>
              <a:gd name="T62" fmla="*/ 55 w 140"/>
              <a:gd name="T63" fmla="*/ 109 h 140"/>
              <a:gd name="T64" fmla="*/ 65 w 140"/>
              <a:gd name="T65" fmla="*/ 105 h 140"/>
              <a:gd name="T66" fmla="*/ 65 w 140"/>
              <a:gd name="T67" fmla="*/ 109 h 140"/>
              <a:gd name="T68" fmla="*/ 68 w 140"/>
              <a:gd name="T69" fmla="*/ 116 h 140"/>
              <a:gd name="T70" fmla="*/ 65 w 140"/>
              <a:gd name="T71" fmla="*/ 109 h 140"/>
              <a:gd name="T72" fmla="*/ 73 w 140"/>
              <a:gd name="T73" fmla="*/ 105 h 140"/>
              <a:gd name="T74" fmla="*/ 73 w 140"/>
              <a:gd name="T75" fmla="*/ 98 h 140"/>
              <a:gd name="T76" fmla="*/ 76 w 140"/>
              <a:gd name="T77" fmla="*/ 116 h 140"/>
              <a:gd name="T78" fmla="*/ 75 w 140"/>
              <a:gd name="T79" fmla="*/ 109 h 140"/>
              <a:gd name="T80" fmla="*/ 83 w 140"/>
              <a:gd name="T81" fmla="*/ 105 h 140"/>
              <a:gd name="T82" fmla="*/ 81 w 140"/>
              <a:gd name="T83" fmla="*/ 98 h 140"/>
              <a:gd name="T84" fmla="*/ 87 w 140"/>
              <a:gd name="T85" fmla="*/ 116 h 140"/>
              <a:gd name="T86" fmla="*/ 86 w 140"/>
              <a:gd name="T87" fmla="*/ 109 h 140"/>
              <a:gd name="T88" fmla="*/ 90 w 140"/>
              <a:gd name="T89" fmla="*/ 105 h 140"/>
              <a:gd name="T90" fmla="*/ 91 w 140"/>
              <a:gd name="T91" fmla="*/ 98 h 140"/>
              <a:gd name="T92" fmla="*/ 95 w 140"/>
              <a:gd name="T93" fmla="*/ 116 h 140"/>
              <a:gd name="T94" fmla="*/ 97 w 140"/>
              <a:gd name="T95" fmla="*/ 109 h 140"/>
              <a:gd name="T96" fmla="*/ 98 w 140"/>
              <a:gd name="T97" fmla="*/ 125 h 140"/>
              <a:gd name="T98" fmla="*/ 104 w 140"/>
              <a:gd name="T99" fmla="*/ 121 h 140"/>
              <a:gd name="T100" fmla="*/ 98 w 140"/>
              <a:gd name="T101" fmla="*/ 102 h 140"/>
              <a:gd name="T102" fmla="*/ 104 w 140"/>
              <a:gd name="T103" fmla="*/ 102 h 140"/>
              <a:gd name="T104" fmla="*/ 102 w 140"/>
              <a:gd name="T105" fmla="*/ 111 h 140"/>
              <a:gd name="T106" fmla="*/ 109 w 140"/>
              <a:gd name="T107" fmla="*/ 112 h 140"/>
              <a:gd name="T108" fmla="*/ 107 w 140"/>
              <a:gd name="T109" fmla="*/ 100 h 140"/>
              <a:gd name="T110" fmla="*/ 120 w 140"/>
              <a:gd name="T111" fmla="*/ 104 h 140"/>
              <a:gd name="T112" fmla="*/ 109 w 140"/>
              <a:gd name="T113" fmla="*/ 119 h 140"/>
              <a:gd name="T114" fmla="*/ 115 w 140"/>
              <a:gd name="T115" fmla="*/ 125 h 140"/>
              <a:gd name="T116" fmla="*/ 113 w 140"/>
              <a:gd name="T117" fmla="*/ 109 h 140"/>
              <a:gd name="T118" fmla="*/ 122 w 140"/>
              <a:gd name="T119" fmla="*/ 116 h 140"/>
              <a:gd name="T120" fmla="*/ 113 w 140"/>
              <a:gd name="T121" fmla="*/ 109 h 140"/>
              <a:gd name="T122" fmla="*/ 122 w 140"/>
              <a:gd name="T123" fmla="*/ 126 h 140"/>
              <a:gd name="T124" fmla="*/ 121 w 140"/>
              <a:gd name="T125" fmla="*/ 11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140">
                <a:moveTo>
                  <a:pt x="14" y="140"/>
                </a:moveTo>
                <a:cubicBezTo>
                  <a:pt x="10" y="140"/>
                  <a:pt x="7" y="139"/>
                  <a:pt x="4" y="136"/>
                </a:cubicBezTo>
                <a:cubicBezTo>
                  <a:pt x="1" y="133"/>
                  <a:pt x="0" y="130"/>
                  <a:pt x="0" y="126"/>
                </a:cubicBezTo>
                <a:cubicBezTo>
                  <a:pt x="0" y="124"/>
                  <a:pt x="0" y="123"/>
                  <a:pt x="1" y="121"/>
                </a:cubicBezTo>
                <a:cubicBezTo>
                  <a:pt x="7" y="96"/>
                  <a:pt x="7" y="96"/>
                  <a:pt x="7" y="96"/>
                </a:cubicBezTo>
                <a:cubicBezTo>
                  <a:pt x="8" y="95"/>
                  <a:pt x="8" y="94"/>
                  <a:pt x="9" y="93"/>
                </a:cubicBezTo>
                <a:cubicBezTo>
                  <a:pt x="10" y="92"/>
                  <a:pt x="12" y="91"/>
                  <a:pt x="14" y="91"/>
                </a:cubicBezTo>
                <a:cubicBezTo>
                  <a:pt x="126" y="91"/>
                  <a:pt x="126" y="91"/>
                  <a:pt x="126" y="91"/>
                </a:cubicBezTo>
                <a:cubicBezTo>
                  <a:pt x="128" y="91"/>
                  <a:pt x="129" y="92"/>
                  <a:pt x="131" y="93"/>
                </a:cubicBezTo>
                <a:cubicBezTo>
                  <a:pt x="131" y="94"/>
                  <a:pt x="132" y="95"/>
                  <a:pt x="132" y="96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40" y="123"/>
                  <a:pt x="140" y="124"/>
                  <a:pt x="140" y="126"/>
                </a:cubicBezTo>
                <a:cubicBezTo>
                  <a:pt x="140" y="130"/>
                  <a:pt x="139" y="133"/>
                  <a:pt x="136" y="136"/>
                </a:cubicBezTo>
                <a:cubicBezTo>
                  <a:pt x="133" y="139"/>
                  <a:pt x="130" y="140"/>
                  <a:pt x="126" y="140"/>
                </a:cubicBezTo>
                <a:lnTo>
                  <a:pt x="14" y="140"/>
                </a:lnTo>
                <a:close/>
                <a:moveTo>
                  <a:pt x="28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6" y="0"/>
                  <a:pt x="119" y="2"/>
                  <a:pt x="122" y="4"/>
                </a:cubicBezTo>
                <a:cubicBezTo>
                  <a:pt x="124" y="7"/>
                  <a:pt x="126" y="11"/>
                  <a:pt x="126" y="1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74"/>
                  <a:pt x="124" y="78"/>
                  <a:pt x="122" y="80"/>
                </a:cubicBezTo>
                <a:cubicBezTo>
                  <a:pt x="119" y="83"/>
                  <a:pt x="116" y="84"/>
                  <a:pt x="112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4" y="84"/>
                  <a:pt x="21" y="83"/>
                  <a:pt x="18" y="80"/>
                </a:cubicBezTo>
                <a:cubicBezTo>
                  <a:pt x="15" y="78"/>
                  <a:pt x="14" y="74"/>
                  <a:pt x="14" y="7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1"/>
                  <a:pt x="15" y="7"/>
                  <a:pt x="18" y="4"/>
                </a:cubicBezTo>
                <a:cubicBezTo>
                  <a:pt x="21" y="2"/>
                  <a:pt x="24" y="0"/>
                  <a:pt x="28" y="0"/>
                </a:cubicBezTo>
                <a:close/>
                <a:moveTo>
                  <a:pt x="17" y="119"/>
                </a:moveTo>
                <a:cubicBezTo>
                  <a:pt x="16" y="119"/>
                  <a:pt x="15" y="120"/>
                  <a:pt x="15" y="121"/>
                </a:cubicBezTo>
                <a:cubicBezTo>
                  <a:pt x="15" y="122"/>
                  <a:pt x="15" y="122"/>
                  <a:pt x="15" y="123"/>
                </a:cubicBezTo>
                <a:cubicBezTo>
                  <a:pt x="15" y="123"/>
                  <a:pt x="14" y="124"/>
                  <a:pt x="14" y="125"/>
                </a:cubicBezTo>
                <a:cubicBezTo>
                  <a:pt x="14" y="126"/>
                  <a:pt x="14" y="126"/>
                  <a:pt x="16" y="126"/>
                </a:cubicBezTo>
                <a:cubicBezTo>
                  <a:pt x="16" y="126"/>
                  <a:pt x="17" y="126"/>
                  <a:pt x="17" y="126"/>
                </a:cubicBezTo>
                <a:cubicBezTo>
                  <a:pt x="18" y="126"/>
                  <a:pt x="19" y="126"/>
                  <a:pt x="19" y="126"/>
                </a:cubicBezTo>
                <a:cubicBezTo>
                  <a:pt x="20" y="126"/>
                  <a:pt x="21" y="126"/>
                  <a:pt x="21" y="125"/>
                </a:cubicBezTo>
                <a:cubicBezTo>
                  <a:pt x="21" y="124"/>
                  <a:pt x="22" y="123"/>
                  <a:pt x="22" y="123"/>
                </a:cubicBezTo>
                <a:cubicBezTo>
                  <a:pt x="22" y="122"/>
                  <a:pt x="22" y="122"/>
                  <a:pt x="22" y="121"/>
                </a:cubicBezTo>
                <a:cubicBezTo>
                  <a:pt x="22" y="120"/>
                  <a:pt x="22" y="119"/>
                  <a:pt x="21" y="119"/>
                </a:cubicBezTo>
                <a:cubicBezTo>
                  <a:pt x="20" y="119"/>
                  <a:pt x="20" y="119"/>
                  <a:pt x="19" y="119"/>
                </a:cubicBezTo>
                <a:cubicBezTo>
                  <a:pt x="18" y="119"/>
                  <a:pt x="18" y="119"/>
                  <a:pt x="17" y="119"/>
                </a:cubicBezTo>
                <a:close/>
                <a:moveTo>
                  <a:pt x="20" y="109"/>
                </a:moveTo>
                <a:cubicBezTo>
                  <a:pt x="19" y="109"/>
                  <a:pt x="18" y="109"/>
                  <a:pt x="18" y="111"/>
                </a:cubicBezTo>
                <a:cubicBezTo>
                  <a:pt x="18" y="111"/>
                  <a:pt x="18" y="112"/>
                  <a:pt x="17" y="112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5"/>
                  <a:pt x="17" y="116"/>
                  <a:pt x="18" y="116"/>
                </a:cubicBezTo>
                <a:cubicBezTo>
                  <a:pt x="20" y="116"/>
                  <a:pt x="21" y="116"/>
                  <a:pt x="23" y="116"/>
                </a:cubicBezTo>
                <a:cubicBezTo>
                  <a:pt x="25" y="116"/>
                  <a:pt x="27" y="116"/>
                  <a:pt x="28" y="116"/>
                </a:cubicBezTo>
                <a:cubicBezTo>
                  <a:pt x="29" y="116"/>
                  <a:pt x="30" y="115"/>
                  <a:pt x="30" y="114"/>
                </a:cubicBezTo>
                <a:cubicBezTo>
                  <a:pt x="30" y="113"/>
                  <a:pt x="30" y="113"/>
                  <a:pt x="30" y="112"/>
                </a:cubicBezTo>
                <a:cubicBezTo>
                  <a:pt x="31" y="112"/>
                  <a:pt x="31" y="111"/>
                  <a:pt x="31" y="111"/>
                </a:cubicBezTo>
                <a:cubicBezTo>
                  <a:pt x="31" y="109"/>
                  <a:pt x="31" y="109"/>
                  <a:pt x="30" y="109"/>
                </a:cubicBezTo>
                <a:cubicBezTo>
                  <a:pt x="28" y="109"/>
                  <a:pt x="26" y="109"/>
                  <a:pt x="25" y="109"/>
                </a:cubicBezTo>
                <a:cubicBezTo>
                  <a:pt x="23" y="109"/>
                  <a:pt x="21" y="109"/>
                  <a:pt x="20" y="109"/>
                </a:cubicBezTo>
                <a:close/>
                <a:moveTo>
                  <a:pt x="22" y="98"/>
                </a:moveTo>
                <a:cubicBezTo>
                  <a:pt x="21" y="98"/>
                  <a:pt x="21" y="99"/>
                  <a:pt x="20" y="100"/>
                </a:cubicBezTo>
                <a:cubicBezTo>
                  <a:pt x="20" y="101"/>
                  <a:pt x="20" y="103"/>
                  <a:pt x="20" y="104"/>
                </a:cubicBezTo>
                <a:cubicBezTo>
                  <a:pt x="19" y="105"/>
                  <a:pt x="20" y="105"/>
                  <a:pt x="21" y="105"/>
                </a:cubicBezTo>
                <a:cubicBezTo>
                  <a:pt x="22" y="105"/>
                  <a:pt x="23" y="105"/>
                  <a:pt x="24" y="105"/>
                </a:cubicBezTo>
                <a:cubicBezTo>
                  <a:pt x="25" y="105"/>
                  <a:pt x="26" y="105"/>
                  <a:pt x="27" y="105"/>
                </a:cubicBezTo>
                <a:cubicBezTo>
                  <a:pt x="28" y="105"/>
                  <a:pt x="29" y="105"/>
                  <a:pt x="29" y="104"/>
                </a:cubicBezTo>
                <a:cubicBezTo>
                  <a:pt x="29" y="103"/>
                  <a:pt x="29" y="102"/>
                  <a:pt x="29" y="102"/>
                </a:cubicBezTo>
                <a:cubicBezTo>
                  <a:pt x="29" y="101"/>
                  <a:pt x="30" y="101"/>
                  <a:pt x="30" y="100"/>
                </a:cubicBezTo>
                <a:cubicBezTo>
                  <a:pt x="30" y="99"/>
                  <a:pt x="30" y="98"/>
                  <a:pt x="29" y="98"/>
                </a:cubicBezTo>
                <a:cubicBezTo>
                  <a:pt x="27" y="98"/>
                  <a:pt x="26" y="98"/>
                  <a:pt x="25" y="98"/>
                </a:cubicBezTo>
                <a:cubicBezTo>
                  <a:pt x="24" y="98"/>
                  <a:pt x="23" y="98"/>
                  <a:pt x="22" y="98"/>
                </a:cubicBezTo>
                <a:close/>
                <a:moveTo>
                  <a:pt x="27" y="119"/>
                </a:moveTo>
                <a:cubicBezTo>
                  <a:pt x="26" y="119"/>
                  <a:pt x="26" y="120"/>
                  <a:pt x="25" y="121"/>
                </a:cubicBezTo>
                <a:cubicBezTo>
                  <a:pt x="25" y="122"/>
                  <a:pt x="25" y="124"/>
                  <a:pt x="25" y="125"/>
                </a:cubicBezTo>
                <a:cubicBezTo>
                  <a:pt x="24" y="126"/>
                  <a:pt x="25" y="126"/>
                  <a:pt x="26" y="126"/>
                </a:cubicBezTo>
                <a:cubicBezTo>
                  <a:pt x="27" y="126"/>
                  <a:pt x="27" y="126"/>
                  <a:pt x="28" y="126"/>
                </a:cubicBezTo>
                <a:cubicBezTo>
                  <a:pt x="28" y="126"/>
                  <a:pt x="29" y="126"/>
                  <a:pt x="30" y="126"/>
                </a:cubicBezTo>
                <a:cubicBezTo>
                  <a:pt x="31" y="126"/>
                  <a:pt x="31" y="126"/>
                  <a:pt x="32" y="125"/>
                </a:cubicBezTo>
                <a:cubicBezTo>
                  <a:pt x="32" y="124"/>
                  <a:pt x="32" y="123"/>
                  <a:pt x="32" y="123"/>
                </a:cubicBezTo>
                <a:cubicBezTo>
                  <a:pt x="32" y="122"/>
                  <a:pt x="32" y="122"/>
                  <a:pt x="32" y="121"/>
                </a:cubicBezTo>
                <a:cubicBezTo>
                  <a:pt x="32" y="120"/>
                  <a:pt x="32" y="119"/>
                  <a:pt x="31" y="119"/>
                </a:cubicBezTo>
                <a:cubicBezTo>
                  <a:pt x="30" y="119"/>
                  <a:pt x="30" y="119"/>
                  <a:pt x="29" y="119"/>
                </a:cubicBezTo>
                <a:cubicBezTo>
                  <a:pt x="29" y="119"/>
                  <a:pt x="28" y="119"/>
                  <a:pt x="27" y="119"/>
                </a:cubicBezTo>
                <a:close/>
                <a:moveTo>
                  <a:pt x="35" y="14"/>
                </a:moveTo>
                <a:cubicBezTo>
                  <a:pt x="30" y="14"/>
                  <a:pt x="28" y="17"/>
                  <a:pt x="28" y="21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8"/>
                  <a:pt x="30" y="70"/>
                  <a:pt x="3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0" y="70"/>
                  <a:pt x="112" y="68"/>
                  <a:pt x="112" y="63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17"/>
                  <a:pt x="110" y="14"/>
                  <a:pt x="105" y="14"/>
                </a:cubicBezTo>
                <a:lnTo>
                  <a:pt x="35" y="14"/>
                </a:lnTo>
                <a:close/>
                <a:moveTo>
                  <a:pt x="35" y="98"/>
                </a:moveTo>
                <a:cubicBezTo>
                  <a:pt x="34" y="98"/>
                  <a:pt x="33" y="99"/>
                  <a:pt x="33" y="100"/>
                </a:cubicBezTo>
                <a:cubicBezTo>
                  <a:pt x="33" y="101"/>
                  <a:pt x="33" y="101"/>
                  <a:pt x="32" y="102"/>
                </a:cubicBezTo>
                <a:cubicBezTo>
                  <a:pt x="32" y="102"/>
                  <a:pt x="32" y="103"/>
                  <a:pt x="32" y="104"/>
                </a:cubicBezTo>
                <a:cubicBezTo>
                  <a:pt x="32" y="105"/>
                  <a:pt x="32" y="105"/>
                  <a:pt x="33" y="105"/>
                </a:cubicBezTo>
                <a:cubicBezTo>
                  <a:pt x="34" y="105"/>
                  <a:pt x="34" y="105"/>
                  <a:pt x="35" y="105"/>
                </a:cubicBezTo>
                <a:cubicBezTo>
                  <a:pt x="35" y="105"/>
                  <a:pt x="36" y="105"/>
                  <a:pt x="37" y="105"/>
                </a:cubicBezTo>
                <a:cubicBezTo>
                  <a:pt x="38" y="105"/>
                  <a:pt x="38" y="105"/>
                  <a:pt x="38" y="104"/>
                </a:cubicBezTo>
                <a:cubicBezTo>
                  <a:pt x="39" y="103"/>
                  <a:pt x="39" y="102"/>
                  <a:pt x="39" y="102"/>
                </a:cubicBezTo>
                <a:cubicBezTo>
                  <a:pt x="39" y="101"/>
                  <a:pt x="39" y="101"/>
                  <a:pt x="39" y="100"/>
                </a:cubicBezTo>
                <a:cubicBezTo>
                  <a:pt x="39" y="99"/>
                  <a:pt x="39" y="98"/>
                  <a:pt x="38" y="98"/>
                </a:cubicBezTo>
                <a:cubicBezTo>
                  <a:pt x="37" y="98"/>
                  <a:pt x="37" y="98"/>
                  <a:pt x="36" y="98"/>
                </a:cubicBezTo>
                <a:cubicBezTo>
                  <a:pt x="36" y="98"/>
                  <a:pt x="35" y="98"/>
                  <a:pt x="35" y="98"/>
                </a:cubicBezTo>
                <a:close/>
                <a:moveTo>
                  <a:pt x="36" y="109"/>
                </a:moveTo>
                <a:cubicBezTo>
                  <a:pt x="35" y="109"/>
                  <a:pt x="34" y="109"/>
                  <a:pt x="34" y="111"/>
                </a:cubicBezTo>
                <a:cubicBezTo>
                  <a:pt x="34" y="112"/>
                  <a:pt x="34" y="113"/>
                  <a:pt x="33" y="114"/>
                </a:cubicBezTo>
                <a:cubicBezTo>
                  <a:pt x="33" y="115"/>
                  <a:pt x="34" y="116"/>
                  <a:pt x="35" y="116"/>
                </a:cubicBezTo>
                <a:cubicBezTo>
                  <a:pt x="35" y="116"/>
                  <a:pt x="36" y="116"/>
                  <a:pt x="36" y="116"/>
                </a:cubicBezTo>
                <a:cubicBezTo>
                  <a:pt x="37" y="116"/>
                  <a:pt x="38" y="116"/>
                  <a:pt x="38" y="116"/>
                </a:cubicBezTo>
                <a:cubicBezTo>
                  <a:pt x="39" y="116"/>
                  <a:pt x="40" y="115"/>
                  <a:pt x="40" y="114"/>
                </a:cubicBezTo>
                <a:cubicBezTo>
                  <a:pt x="40" y="113"/>
                  <a:pt x="40" y="113"/>
                  <a:pt x="40" y="112"/>
                </a:cubicBezTo>
                <a:cubicBezTo>
                  <a:pt x="40" y="112"/>
                  <a:pt x="40" y="111"/>
                  <a:pt x="41" y="111"/>
                </a:cubicBezTo>
                <a:cubicBezTo>
                  <a:pt x="41" y="109"/>
                  <a:pt x="40" y="109"/>
                  <a:pt x="39" y="109"/>
                </a:cubicBezTo>
                <a:cubicBezTo>
                  <a:pt x="39" y="109"/>
                  <a:pt x="38" y="109"/>
                  <a:pt x="38" y="109"/>
                </a:cubicBezTo>
                <a:cubicBezTo>
                  <a:pt x="37" y="109"/>
                  <a:pt x="36" y="109"/>
                  <a:pt x="36" y="109"/>
                </a:cubicBezTo>
                <a:close/>
                <a:moveTo>
                  <a:pt x="38" y="119"/>
                </a:moveTo>
                <a:cubicBezTo>
                  <a:pt x="36" y="119"/>
                  <a:pt x="36" y="120"/>
                  <a:pt x="36" y="121"/>
                </a:cubicBezTo>
                <a:cubicBezTo>
                  <a:pt x="36" y="122"/>
                  <a:pt x="35" y="122"/>
                  <a:pt x="35" y="123"/>
                </a:cubicBezTo>
                <a:cubicBezTo>
                  <a:pt x="35" y="123"/>
                  <a:pt x="35" y="124"/>
                  <a:pt x="35" y="125"/>
                </a:cubicBezTo>
                <a:cubicBezTo>
                  <a:pt x="35" y="126"/>
                  <a:pt x="35" y="126"/>
                  <a:pt x="37" y="126"/>
                </a:cubicBezTo>
                <a:cubicBezTo>
                  <a:pt x="37" y="126"/>
                  <a:pt x="38" y="126"/>
                  <a:pt x="38" y="126"/>
                </a:cubicBezTo>
                <a:cubicBezTo>
                  <a:pt x="39" y="126"/>
                  <a:pt x="40" y="126"/>
                  <a:pt x="40" y="126"/>
                </a:cubicBezTo>
                <a:cubicBezTo>
                  <a:pt x="41" y="126"/>
                  <a:pt x="42" y="126"/>
                  <a:pt x="42" y="125"/>
                </a:cubicBezTo>
                <a:cubicBezTo>
                  <a:pt x="42" y="124"/>
                  <a:pt x="42" y="123"/>
                  <a:pt x="42" y="123"/>
                </a:cubicBezTo>
                <a:cubicBezTo>
                  <a:pt x="42" y="122"/>
                  <a:pt x="42" y="122"/>
                  <a:pt x="43" y="121"/>
                </a:cubicBezTo>
                <a:cubicBezTo>
                  <a:pt x="43" y="120"/>
                  <a:pt x="42" y="119"/>
                  <a:pt x="41" y="119"/>
                </a:cubicBezTo>
                <a:cubicBezTo>
                  <a:pt x="40" y="119"/>
                  <a:pt x="40" y="119"/>
                  <a:pt x="39" y="119"/>
                </a:cubicBezTo>
                <a:cubicBezTo>
                  <a:pt x="39" y="119"/>
                  <a:pt x="38" y="119"/>
                  <a:pt x="38" y="119"/>
                </a:cubicBezTo>
                <a:close/>
                <a:moveTo>
                  <a:pt x="44" y="98"/>
                </a:moveTo>
                <a:cubicBezTo>
                  <a:pt x="43" y="98"/>
                  <a:pt x="42" y="99"/>
                  <a:pt x="42" y="100"/>
                </a:cubicBezTo>
                <a:cubicBezTo>
                  <a:pt x="42" y="102"/>
                  <a:pt x="42" y="103"/>
                  <a:pt x="42" y="104"/>
                </a:cubicBezTo>
                <a:cubicBezTo>
                  <a:pt x="41" y="105"/>
                  <a:pt x="42" y="105"/>
                  <a:pt x="43" y="105"/>
                </a:cubicBezTo>
                <a:cubicBezTo>
                  <a:pt x="43" y="105"/>
                  <a:pt x="44" y="105"/>
                  <a:pt x="44" y="105"/>
                </a:cubicBezTo>
                <a:cubicBezTo>
                  <a:pt x="45" y="105"/>
                  <a:pt x="46" y="105"/>
                  <a:pt x="46" y="105"/>
                </a:cubicBezTo>
                <a:cubicBezTo>
                  <a:pt x="47" y="105"/>
                  <a:pt x="48" y="105"/>
                  <a:pt x="48" y="104"/>
                </a:cubicBezTo>
                <a:cubicBezTo>
                  <a:pt x="48" y="103"/>
                  <a:pt x="48" y="102"/>
                  <a:pt x="48" y="102"/>
                </a:cubicBezTo>
                <a:cubicBezTo>
                  <a:pt x="48" y="101"/>
                  <a:pt x="48" y="101"/>
                  <a:pt x="48" y="100"/>
                </a:cubicBezTo>
                <a:cubicBezTo>
                  <a:pt x="48" y="99"/>
                  <a:pt x="48" y="98"/>
                  <a:pt x="47" y="98"/>
                </a:cubicBezTo>
                <a:cubicBezTo>
                  <a:pt x="46" y="98"/>
                  <a:pt x="46" y="98"/>
                  <a:pt x="45" y="98"/>
                </a:cubicBezTo>
                <a:cubicBezTo>
                  <a:pt x="45" y="98"/>
                  <a:pt x="44" y="98"/>
                  <a:pt x="44" y="98"/>
                </a:cubicBezTo>
                <a:close/>
                <a:moveTo>
                  <a:pt x="46" y="109"/>
                </a:moveTo>
                <a:cubicBezTo>
                  <a:pt x="45" y="109"/>
                  <a:pt x="44" y="109"/>
                  <a:pt x="44" y="111"/>
                </a:cubicBezTo>
                <a:cubicBezTo>
                  <a:pt x="44" y="111"/>
                  <a:pt x="44" y="112"/>
                  <a:pt x="44" y="112"/>
                </a:cubicBezTo>
                <a:cubicBezTo>
                  <a:pt x="44" y="113"/>
                  <a:pt x="43" y="113"/>
                  <a:pt x="43" y="114"/>
                </a:cubicBezTo>
                <a:cubicBezTo>
                  <a:pt x="43" y="115"/>
                  <a:pt x="44" y="116"/>
                  <a:pt x="45" y="116"/>
                </a:cubicBezTo>
                <a:cubicBezTo>
                  <a:pt x="45" y="116"/>
                  <a:pt x="46" y="116"/>
                  <a:pt x="46" y="116"/>
                </a:cubicBezTo>
                <a:cubicBezTo>
                  <a:pt x="47" y="116"/>
                  <a:pt x="48" y="116"/>
                  <a:pt x="48" y="116"/>
                </a:cubicBezTo>
                <a:cubicBezTo>
                  <a:pt x="49" y="116"/>
                  <a:pt x="50" y="115"/>
                  <a:pt x="50" y="114"/>
                </a:cubicBezTo>
                <a:cubicBezTo>
                  <a:pt x="50" y="113"/>
                  <a:pt x="50" y="113"/>
                  <a:pt x="50" y="112"/>
                </a:cubicBezTo>
                <a:cubicBezTo>
                  <a:pt x="50" y="112"/>
                  <a:pt x="50" y="111"/>
                  <a:pt x="50" y="111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8" y="109"/>
                  <a:pt x="48" y="109"/>
                  <a:pt x="47" y="109"/>
                </a:cubicBezTo>
                <a:cubicBezTo>
                  <a:pt x="47" y="109"/>
                  <a:pt x="46" y="109"/>
                  <a:pt x="46" y="109"/>
                </a:cubicBezTo>
                <a:close/>
                <a:moveTo>
                  <a:pt x="48" y="119"/>
                </a:moveTo>
                <a:cubicBezTo>
                  <a:pt x="47" y="119"/>
                  <a:pt x="46" y="120"/>
                  <a:pt x="46" y="121"/>
                </a:cubicBezTo>
                <a:cubicBezTo>
                  <a:pt x="46" y="122"/>
                  <a:pt x="46" y="122"/>
                  <a:pt x="46" y="123"/>
                </a:cubicBezTo>
                <a:cubicBezTo>
                  <a:pt x="46" y="123"/>
                  <a:pt x="46" y="124"/>
                  <a:pt x="46" y="125"/>
                </a:cubicBezTo>
                <a:cubicBezTo>
                  <a:pt x="45" y="126"/>
                  <a:pt x="46" y="126"/>
                  <a:pt x="47" y="126"/>
                </a:cubicBezTo>
                <a:cubicBezTo>
                  <a:pt x="51" y="126"/>
                  <a:pt x="55" y="126"/>
                  <a:pt x="58" y="126"/>
                </a:cubicBezTo>
                <a:cubicBezTo>
                  <a:pt x="62" y="126"/>
                  <a:pt x="66" y="126"/>
                  <a:pt x="70" y="126"/>
                </a:cubicBezTo>
                <a:cubicBezTo>
                  <a:pt x="74" y="126"/>
                  <a:pt x="77" y="126"/>
                  <a:pt x="81" y="126"/>
                </a:cubicBezTo>
                <a:cubicBezTo>
                  <a:pt x="85" y="126"/>
                  <a:pt x="89" y="126"/>
                  <a:pt x="93" y="126"/>
                </a:cubicBezTo>
                <a:cubicBezTo>
                  <a:pt x="94" y="126"/>
                  <a:pt x="94" y="126"/>
                  <a:pt x="94" y="125"/>
                </a:cubicBezTo>
                <a:cubicBezTo>
                  <a:pt x="94" y="124"/>
                  <a:pt x="94" y="123"/>
                  <a:pt x="94" y="123"/>
                </a:cubicBezTo>
                <a:cubicBezTo>
                  <a:pt x="94" y="122"/>
                  <a:pt x="94" y="122"/>
                  <a:pt x="94" y="121"/>
                </a:cubicBezTo>
                <a:cubicBezTo>
                  <a:pt x="94" y="120"/>
                  <a:pt x="93" y="119"/>
                  <a:pt x="92" y="119"/>
                </a:cubicBezTo>
                <a:cubicBezTo>
                  <a:pt x="88" y="119"/>
                  <a:pt x="85" y="119"/>
                  <a:pt x="81" y="119"/>
                </a:cubicBezTo>
                <a:cubicBezTo>
                  <a:pt x="77" y="119"/>
                  <a:pt x="73" y="119"/>
                  <a:pt x="70" y="119"/>
                </a:cubicBezTo>
                <a:cubicBezTo>
                  <a:pt x="66" y="119"/>
                  <a:pt x="62" y="119"/>
                  <a:pt x="59" y="119"/>
                </a:cubicBezTo>
                <a:cubicBezTo>
                  <a:pt x="55" y="119"/>
                  <a:pt x="51" y="119"/>
                  <a:pt x="48" y="119"/>
                </a:cubicBezTo>
                <a:close/>
                <a:moveTo>
                  <a:pt x="53" y="98"/>
                </a:moveTo>
                <a:cubicBezTo>
                  <a:pt x="52" y="98"/>
                  <a:pt x="51" y="99"/>
                  <a:pt x="51" y="100"/>
                </a:cubicBezTo>
                <a:cubicBezTo>
                  <a:pt x="51" y="101"/>
                  <a:pt x="51" y="101"/>
                  <a:pt x="51" y="102"/>
                </a:cubicBezTo>
                <a:cubicBezTo>
                  <a:pt x="51" y="102"/>
                  <a:pt x="51" y="103"/>
                  <a:pt x="51" y="104"/>
                </a:cubicBezTo>
                <a:cubicBezTo>
                  <a:pt x="51" y="105"/>
                  <a:pt x="51" y="105"/>
                  <a:pt x="52" y="105"/>
                </a:cubicBezTo>
                <a:cubicBezTo>
                  <a:pt x="53" y="105"/>
                  <a:pt x="53" y="105"/>
                  <a:pt x="54" y="105"/>
                </a:cubicBezTo>
                <a:cubicBezTo>
                  <a:pt x="55" y="105"/>
                  <a:pt x="55" y="105"/>
                  <a:pt x="56" y="105"/>
                </a:cubicBezTo>
                <a:cubicBezTo>
                  <a:pt x="57" y="105"/>
                  <a:pt x="57" y="105"/>
                  <a:pt x="57" y="104"/>
                </a:cubicBezTo>
                <a:cubicBezTo>
                  <a:pt x="57" y="103"/>
                  <a:pt x="57" y="102"/>
                  <a:pt x="57" y="102"/>
                </a:cubicBezTo>
                <a:cubicBezTo>
                  <a:pt x="57" y="101"/>
                  <a:pt x="57" y="101"/>
                  <a:pt x="57" y="100"/>
                </a:cubicBezTo>
                <a:cubicBezTo>
                  <a:pt x="58" y="99"/>
                  <a:pt x="57" y="98"/>
                  <a:pt x="56" y="98"/>
                </a:cubicBezTo>
                <a:cubicBezTo>
                  <a:pt x="56" y="98"/>
                  <a:pt x="55" y="98"/>
                  <a:pt x="55" y="98"/>
                </a:cubicBezTo>
                <a:cubicBezTo>
                  <a:pt x="54" y="98"/>
                  <a:pt x="53" y="98"/>
                  <a:pt x="53" y="98"/>
                </a:cubicBezTo>
                <a:close/>
                <a:moveTo>
                  <a:pt x="55" y="109"/>
                </a:moveTo>
                <a:cubicBezTo>
                  <a:pt x="54" y="109"/>
                  <a:pt x="54" y="109"/>
                  <a:pt x="54" y="111"/>
                </a:cubicBezTo>
                <a:cubicBezTo>
                  <a:pt x="54" y="111"/>
                  <a:pt x="53" y="112"/>
                  <a:pt x="53" y="112"/>
                </a:cubicBezTo>
                <a:cubicBezTo>
                  <a:pt x="53" y="113"/>
                  <a:pt x="53" y="113"/>
                  <a:pt x="53" y="114"/>
                </a:cubicBezTo>
                <a:cubicBezTo>
                  <a:pt x="53" y="115"/>
                  <a:pt x="54" y="116"/>
                  <a:pt x="55" y="116"/>
                </a:cubicBezTo>
                <a:cubicBezTo>
                  <a:pt x="55" y="116"/>
                  <a:pt x="56" y="116"/>
                  <a:pt x="57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59" y="116"/>
                  <a:pt x="60" y="115"/>
                  <a:pt x="60" y="114"/>
                </a:cubicBezTo>
                <a:cubicBezTo>
                  <a:pt x="60" y="113"/>
                  <a:pt x="60" y="112"/>
                  <a:pt x="60" y="111"/>
                </a:cubicBezTo>
                <a:cubicBezTo>
                  <a:pt x="60" y="109"/>
                  <a:pt x="60" y="109"/>
                  <a:pt x="59" y="109"/>
                </a:cubicBezTo>
                <a:cubicBezTo>
                  <a:pt x="58" y="109"/>
                  <a:pt x="57" y="109"/>
                  <a:pt x="57" y="109"/>
                </a:cubicBezTo>
                <a:cubicBezTo>
                  <a:pt x="56" y="109"/>
                  <a:pt x="56" y="109"/>
                  <a:pt x="55" y="109"/>
                </a:cubicBezTo>
                <a:close/>
                <a:moveTo>
                  <a:pt x="62" y="98"/>
                </a:moveTo>
                <a:cubicBezTo>
                  <a:pt x="61" y="98"/>
                  <a:pt x="61" y="99"/>
                  <a:pt x="61" y="100"/>
                </a:cubicBezTo>
                <a:cubicBezTo>
                  <a:pt x="61" y="101"/>
                  <a:pt x="61" y="102"/>
                  <a:pt x="60" y="104"/>
                </a:cubicBezTo>
                <a:cubicBezTo>
                  <a:pt x="60" y="105"/>
                  <a:pt x="61" y="105"/>
                  <a:pt x="62" y="105"/>
                </a:cubicBezTo>
                <a:cubicBezTo>
                  <a:pt x="62" y="105"/>
                  <a:pt x="63" y="105"/>
                  <a:pt x="63" y="105"/>
                </a:cubicBezTo>
                <a:cubicBezTo>
                  <a:pt x="64" y="105"/>
                  <a:pt x="65" y="105"/>
                  <a:pt x="65" y="105"/>
                </a:cubicBezTo>
                <a:cubicBezTo>
                  <a:pt x="66" y="105"/>
                  <a:pt x="67" y="105"/>
                  <a:pt x="67" y="104"/>
                </a:cubicBezTo>
                <a:cubicBezTo>
                  <a:pt x="67" y="102"/>
                  <a:pt x="67" y="101"/>
                  <a:pt x="67" y="100"/>
                </a:cubicBezTo>
                <a:cubicBezTo>
                  <a:pt x="67" y="99"/>
                  <a:pt x="66" y="98"/>
                  <a:pt x="65" y="98"/>
                </a:cubicBezTo>
                <a:cubicBezTo>
                  <a:pt x="65" y="98"/>
                  <a:pt x="64" y="98"/>
                  <a:pt x="64" y="98"/>
                </a:cubicBezTo>
                <a:cubicBezTo>
                  <a:pt x="63" y="98"/>
                  <a:pt x="63" y="98"/>
                  <a:pt x="62" y="98"/>
                </a:cubicBezTo>
                <a:close/>
                <a:moveTo>
                  <a:pt x="65" y="109"/>
                </a:moveTo>
                <a:cubicBezTo>
                  <a:pt x="64" y="109"/>
                  <a:pt x="63" y="109"/>
                  <a:pt x="63" y="111"/>
                </a:cubicBezTo>
                <a:cubicBezTo>
                  <a:pt x="63" y="111"/>
                  <a:pt x="63" y="112"/>
                  <a:pt x="63" y="112"/>
                </a:cubicBezTo>
                <a:cubicBezTo>
                  <a:pt x="63" y="113"/>
                  <a:pt x="63" y="113"/>
                  <a:pt x="63" y="114"/>
                </a:cubicBezTo>
                <a:cubicBezTo>
                  <a:pt x="63" y="115"/>
                  <a:pt x="64" y="116"/>
                  <a:pt x="65" y="116"/>
                </a:cubicBezTo>
                <a:cubicBezTo>
                  <a:pt x="65" y="116"/>
                  <a:pt x="66" y="116"/>
                  <a:pt x="67" y="116"/>
                </a:cubicBezTo>
                <a:cubicBezTo>
                  <a:pt x="67" y="116"/>
                  <a:pt x="68" y="116"/>
                  <a:pt x="68" y="116"/>
                </a:cubicBezTo>
                <a:cubicBezTo>
                  <a:pt x="69" y="116"/>
                  <a:pt x="70" y="115"/>
                  <a:pt x="70" y="114"/>
                </a:cubicBezTo>
                <a:cubicBezTo>
                  <a:pt x="70" y="113"/>
                  <a:pt x="70" y="113"/>
                  <a:pt x="70" y="112"/>
                </a:cubicBezTo>
                <a:cubicBezTo>
                  <a:pt x="70" y="112"/>
                  <a:pt x="70" y="111"/>
                  <a:pt x="70" y="111"/>
                </a:cubicBezTo>
                <a:cubicBezTo>
                  <a:pt x="70" y="109"/>
                  <a:pt x="69" y="109"/>
                  <a:pt x="68" y="109"/>
                </a:cubicBezTo>
                <a:cubicBezTo>
                  <a:pt x="68" y="109"/>
                  <a:pt x="67" y="109"/>
                  <a:pt x="67" y="109"/>
                </a:cubicBezTo>
                <a:cubicBezTo>
                  <a:pt x="66" y="109"/>
                  <a:pt x="66" y="109"/>
                  <a:pt x="65" y="109"/>
                </a:cubicBezTo>
                <a:close/>
                <a:moveTo>
                  <a:pt x="71" y="98"/>
                </a:moveTo>
                <a:cubicBezTo>
                  <a:pt x="70" y="98"/>
                  <a:pt x="70" y="99"/>
                  <a:pt x="70" y="100"/>
                </a:cubicBezTo>
                <a:cubicBezTo>
                  <a:pt x="70" y="101"/>
                  <a:pt x="70" y="101"/>
                  <a:pt x="70" y="102"/>
                </a:cubicBezTo>
                <a:cubicBezTo>
                  <a:pt x="70" y="102"/>
                  <a:pt x="70" y="103"/>
                  <a:pt x="70" y="104"/>
                </a:cubicBezTo>
                <a:cubicBezTo>
                  <a:pt x="70" y="105"/>
                  <a:pt x="70" y="105"/>
                  <a:pt x="71" y="105"/>
                </a:cubicBezTo>
                <a:cubicBezTo>
                  <a:pt x="72" y="105"/>
                  <a:pt x="72" y="105"/>
                  <a:pt x="73" y="105"/>
                </a:cubicBezTo>
                <a:cubicBezTo>
                  <a:pt x="74" y="105"/>
                  <a:pt x="74" y="105"/>
                  <a:pt x="75" y="105"/>
                </a:cubicBezTo>
                <a:cubicBezTo>
                  <a:pt x="76" y="105"/>
                  <a:pt x="76" y="105"/>
                  <a:pt x="76" y="104"/>
                </a:cubicBezTo>
                <a:cubicBezTo>
                  <a:pt x="76" y="103"/>
                  <a:pt x="76" y="102"/>
                  <a:pt x="76" y="102"/>
                </a:cubicBezTo>
                <a:cubicBezTo>
                  <a:pt x="76" y="101"/>
                  <a:pt x="76" y="101"/>
                  <a:pt x="76" y="100"/>
                </a:cubicBezTo>
                <a:cubicBezTo>
                  <a:pt x="76" y="99"/>
                  <a:pt x="76" y="98"/>
                  <a:pt x="74" y="98"/>
                </a:cubicBezTo>
                <a:cubicBezTo>
                  <a:pt x="74" y="98"/>
                  <a:pt x="73" y="98"/>
                  <a:pt x="73" y="98"/>
                </a:cubicBezTo>
                <a:cubicBezTo>
                  <a:pt x="72" y="98"/>
                  <a:pt x="72" y="98"/>
                  <a:pt x="71" y="98"/>
                </a:cubicBezTo>
                <a:close/>
                <a:moveTo>
                  <a:pt x="75" y="109"/>
                </a:moveTo>
                <a:cubicBezTo>
                  <a:pt x="74" y="109"/>
                  <a:pt x="73" y="109"/>
                  <a:pt x="73" y="111"/>
                </a:cubicBezTo>
                <a:cubicBezTo>
                  <a:pt x="73" y="112"/>
                  <a:pt x="73" y="113"/>
                  <a:pt x="73" y="114"/>
                </a:cubicBezTo>
                <a:cubicBezTo>
                  <a:pt x="73" y="115"/>
                  <a:pt x="74" y="116"/>
                  <a:pt x="75" y="116"/>
                </a:cubicBezTo>
                <a:cubicBezTo>
                  <a:pt x="75" y="116"/>
                  <a:pt x="76" y="116"/>
                  <a:pt x="76" y="116"/>
                </a:cubicBezTo>
                <a:cubicBezTo>
                  <a:pt x="77" y="116"/>
                  <a:pt x="78" y="116"/>
                  <a:pt x="78" y="116"/>
                </a:cubicBezTo>
                <a:cubicBezTo>
                  <a:pt x="79" y="116"/>
                  <a:pt x="80" y="115"/>
                  <a:pt x="80" y="114"/>
                </a:cubicBezTo>
                <a:cubicBezTo>
                  <a:pt x="80" y="112"/>
                  <a:pt x="80" y="111"/>
                  <a:pt x="80" y="111"/>
                </a:cubicBezTo>
                <a:cubicBezTo>
                  <a:pt x="80" y="109"/>
                  <a:pt x="79" y="109"/>
                  <a:pt x="78" y="109"/>
                </a:cubicBezTo>
                <a:cubicBezTo>
                  <a:pt x="77" y="109"/>
                  <a:pt x="77" y="109"/>
                  <a:pt x="76" y="109"/>
                </a:cubicBezTo>
                <a:cubicBezTo>
                  <a:pt x="76" y="109"/>
                  <a:pt x="75" y="109"/>
                  <a:pt x="75" y="109"/>
                </a:cubicBezTo>
                <a:close/>
                <a:moveTo>
                  <a:pt x="81" y="98"/>
                </a:moveTo>
                <a:cubicBezTo>
                  <a:pt x="80" y="98"/>
                  <a:pt x="79" y="99"/>
                  <a:pt x="79" y="100"/>
                </a:cubicBezTo>
                <a:cubicBezTo>
                  <a:pt x="79" y="101"/>
                  <a:pt x="79" y="101"/>
                  <a:pt x="79" y="102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5"/>
                  <a:pt x="80" y="105"/>
                  <a:pt x="81" y="105"/>
                </a:cubicBezTo>
                <a:cubicBezTo>
                  <a:pt x="81" y="105"/>
                  <a:pt x="82" y="105"/>
                  <a:pt x="83" y="105"/>
                </a:cubicBezTo>
                <a:cubicBezTo>
                  <a:pt x="83" y="105"/>
                  <a:pt x="84" y="105"/>
                  <a:pt x="84" y="105"/>
                </a:cubicBezTo>
                <a:cubicBezTo>
                  <a:pt x="85" y="105"/>
                  <a:pt x="86" y="105"/>
                  <a:pt x="86" y="104"/>
                </a:cubicBezTo>
                <a:cubicBezTo>
                  <a:pt x="86" y="103"/>
                  <a:pt x="85" y="102"/>
                  <a:pt x="85" y="100"/>
                </a:cubicBezTo>
                <a:cubicBezTo>
                  <a:pt x="85" y="99"/>
                  <a:pt x="85" y="98"/>
                  <a:pt x="84" y="98"/>
                </a:cubicBezTo>
                <a:cubicBezTo>
                  <a:pt x="83" y="98"/>
                  <a:pt x="83" y="98"/>
                  <a:pt x="82" y="98"/>
                </a:cubicBezTo>
                <a:cubicBezTo>
                  <a:pt x="82" y="98"/>
                  <a:pt x="81" y="98"/>
                  <a:pt x="81" y="98"/>
                </a:cubicBezTo>
                <a:close/>
                <a:moveTo>
                  <a:pt x="84" y="109"/>
                </a:moveTo>
                <a:cubicBezTo>
                  <a:pt x="83" y="109"/>
                  <a:pt x="83" y="109"/>
                  <a:pt x="83" y="111"/>
                </a:cubicBezTo>
                <a:cubicBezTo>
                  <a:pt x="83" y="111"/>
                  <a:pt x="83" y="112"/>
                  <a:pt x="83" y="112"/>
                </a:cubicBezTo>
                <a:cubicBezTo>
                  <a:pt x="83" y="113"/>
                  <a:pt x="83" y="113"/>
                  <a:pt x="83" y="114"/>
                </a:cubicBezTo>
                <a:cubicBezTo>
                  <a:pt x="83" y="115"/>
                  <a:pt x="84" y="116"/>
                  <a:pt x="85" y="116"/>
                </a:cubicBezTo>
                <a:cubicBezTo>
                  <a:pt x="85" y="116"/>
                  <a:pt x="86" y="116"/>
                  <a:pt x="87" y="116"/>
                </a:cubicBezTo>
                <a:cubicBezTo>
                  <a:pt x="87" y="116"/>
                  <a:pt x="88" y="116"/>
                  <a:pt x="88" y="116"/>
                </a:cubicBezTo>
                <a:cubicBezTo>
                  <a:pt x="89" y="116"/>
                  <a:pt x="90" y="115"/>
                  <a:pt x="90" y="114"/>
                </a:cubicBezTo>
                <a:cubicBezTo>
                  <a:pt x="90" y="113"/>
                  <a:pt x="90" y="113"/>
                  <a:pt x="90" y="112"/>
                </a:cubicBezTo>
                <a:cubicBezTo>
                  <a:pt x="89" y="112"/>
                  <a:pt x="89" y="111"/>
                  <a:pt x="89" y="111"/>
                </a:cubicBezTo>
                <a:cubicBezTo>
                  <a:pt x="89" y="109"/>
                  <a:pt x="89" y="109"/>
                  <a:pt x="88" y="109"/>
                </a:cubicBezTo>
                <a:cubicBezTo>
                  <a:pt x="87" y="109"/>
                  <a:pt x="86" y="109"/>
                  <a:pt x="86" y="109"/>
                </a:cubicBezTo>
                <a:cubicBezTo>
                  <a:pt x="85" y="109"/>
                  <a:pt x="85" y="109"/>
                  <a:pt x="84" y="109"/>
                </a:cubicBezTo>
                <a:close/>
                <a:moveTo>
                  <a:pt x="90" y="98"/>
                </a:moveTo>
                <a:cubicBezTo>
                  <a:pt x="89" y="98"/>
                  <a:pt x="88" y="99"/>
                  <a:pt x="88" y="100"/>
                </a:cubicBezTo>
                <a:cubicBezTo>
                  <a:pt x="88" y="101"/>
                  <a:pt x="88" y="101"/>
                  <a:pt x="89" y="102"/>
                </a:cubicBezTo>
                <a:cubicBezTo>
                  <a:pt x="89" y="102"/>
                  <a:pt x="89" y="103"/>
                  <a:pt x="89" y="104"/>
                </a:cubicBezTo>
                <a:cubicBezTo>
                  <a:pt x="89" y="105"/>
                  <a:pt x="89" y="105"/>
                  <a:pt x="90" y="105"/>
                </a:cubicBezTo>
                <a:cubicBezTo>
                  <a:pt x="91" y="105"/>
                  <a:pt x="92" y="105"/>
                  <a:pt x="92" y="105"/>
                </a:cubicBezTo>
                <a:cubicBezTo>
                  <a:pt x="93" y="105"/>
                  <a:pt x="93" y="105"/>
                  <a:pt x="94" y="105"/>
                </a:cubicBezTo>
                <a:cubicBezTo>
                  <a:pt x="95" y="105"/>
                  <a:pt x="95" y="105"/>
                  <a:pt x="95" y="104"/>
                </a:cubicBezTo>
                <a:cubicBezTo>
                  <a:pt x="95" y="102"/>
                  <a:pt x="95" y="101"/>
                  <a:pt x="95" y="100"/>
                </a:cubicBezTo>
                <a:cubicBezTo>
                  <a:pt x="94" y="99"/>
                  <a:pt x="94" y="98"/>
                  <a:pt x="93" y="98"/>
                </a:cubicBezTo>
                <a:cubicBezTo>
                  <a:pt x="92" y="98"/>
                  <a:pt x="92" y="98"/>
                  <a:pt x="91" y="98"/>
                </a:cubicBezTo>
                <a:cubicBezTo>
                  <a:pt x="91" y="98"/>
                  <a:pt x="90" y="98"/>
                  <a:pt x="90" y="98"/>
                </a:cubicBezTo>
                <a:close/>
                <a:moveTo>
                  <a:pt x="94" y="109"/>
                </a:moveTo>
                <a:cubicBezTo>
                  <a:pt x="93" y="109"/>
                  <a:pt x="92" y="109"/>
                  <a:pt x="93" y="111"/>
                </a:cubicBezTo>
                <a:cubicBezTo>
                  <a:pt x="93" y="111"/>
                  <a:pt x="93" y="112"/>
                  <a:pt x="93" y="112"/>
                </a:cubicBezTo>
                <a:cubicBezTo>
                  <a:pt x="93" y="113"/>
                  <a:pt x="93" y="113"/>
                  <a:pt x="93" y="114"/>
                </a:cubicBezTo>
                <a:cubicBezTo>
                  <a:pt x="93" y="115"/>
                  <a:pt x="94" y="116"/>
                  <a:pt x="95" y="116"/>
                </a:cubicBezTo>
                <a:cubicBezTo>
                  <a:pt x="95" y="116"/>
                  <a:pt x="96" y="116"/>
                  <a:pt x="97" y="116"/>
                </a:cubicBezTo>
                <a:cubicBezTo>
                  <a:pt x="97" y="116"/>
                  <a:pt x="98" y="116"/>
                  <a:pt x="98" y="116"/>
                </a:cubicBezTo>
                <a:cubicBezTo>
                  <a:pt x="99" y="116"/>
                  <a:pt x="100" y="115"/>
                  <a:pt x="100" y="114"/>
                </a:cubicBezTo>
                <a:cubicBezTo>
                  <a:pt x="100" y="113"/>
                  <a:pt x="99" y="113"/>
                  <a:pt x="99" y="112"/>
                </a:cubicBezTo>
                <a:cubicBezTo>
                  <a:pt x="99" y="112"/>
                  <a:pt x="99" y="111"/>
                  <a:pt x="99" y="111"/>
                </a:cubicBezTo>
                <a:cubicBezTo>
                  <a:pt x="99" y="109"/>
                  <a:pt x="98" y="109"/>
                  <a:pt x="97" y="109"/>
                </a:cubicBezTo>
                <a:cubicBezTo>
                  <a:pt x="97" y="109"/>
                  <a:pt x="96" y="109"/>
                  <a:pt x="96" y="109"/>
                </a:cubicBezTo>
                <a:cubicBezTo>
                  <a:pt x="95" y="109"/>
                  <a:pt x="95" y="109"/>
                  <a:pt x="94" y="109"/>
                </a:cubicBezTo>
                <a:close/>
                <a:moveTo>
                  <a:pt x="99" y="119"/>
                </a:moveTo>
                <a:cubicBezTo>
                  <a:pt x="98" y="119"/>
                  <a:pt x="97" y="120"/>
                  <a:pt x="97" y="121"/>
                </a:cubicBezTo>
                <a:cubicBezTo>
                  <a:pt x="97" y="122"/>
                  <a:pt x="97" y="122"/>
                  <a:pt x="97" y="123"/>
                </a:cubicBezTo>
                <a:cubicBezTo>
                  <a:pt x="97" y="123"/>
                  <a:pt x="98" y="124"/>
                  <a:pt x="98" y="125"/>
                </a:cubicBezTo>
                <a:cubicBezTo>
                  <a:pt x="98" y="126"/>
                  <a:pt x="98" y="126"/>
                  <a:pt x="100" y="126"/>
                </a:cubicBezTo>
                <a:cubicBezTo>
                  <a:pt x="100" y="126"/>
                  <a:pt x="101" y="126"/>
                  <a:pt x="101" y="126"/>
                </a:cubicBezTo>
                <a:cubicBezTo>
                  <a:pt x="102" y="126"/>
                  <a:pt x="103" y="126"/>
                  <a:pt x="103" y="126"/>
                </a:cubicBezTo>
                <a:cubicBezTo>
                  <a:pt x="104" y="126"/>
                  <a:pt x="105" y="126"/>
                  <a:pt x="105" y="125"/>
                </a:cubicBezTo>
                <a:cubicBezTo>
                  <a:pt x="104" y="124"/>
                  <a:pt x="104" y="123"/>
                  <a:pt x="104" y="123"/>
                </a:cubicBezTo>
                <a:cubicBezTo>
                  <a:pt x="104" y="122"/>
                  <a:pt x="104" y="122"/>
                  <a:pt x="104" y="121"/>
                </a:cubicBezTo>
                <a:cubicBezTo>
                  <a:pt x="104" y="120"/>
                  <a:pt x="103" y="119"/>
                  <a:pt x="102" y="119"/>
                </a:cubicBezTo>
                <a:cubicBezTo>
                  <a:pt x="101" y="119"/>
                  <a:pt x="101" y="119"/>
                  <a:pt x="100" y="119"/>
                </a:cubicBezTo>
                <a:cubicBezTo>
                  <a:pt x="100" y="119"/>
                  <a:pt x="99" y="119"/>
                  <a:pt x="99" y="119"/>
                </a:cubicBezTo>
                <a:close/>
                <a:moveTo>
                  <a:pt x="99" y="98"/>
                </a:moveTo>
                <a:cubicBezTo>
                  <a:pt x="98" y="98"/>
                  <a:pt x="98" y="99"/>
                  <a:pt x="98" y="100"/>
                </a:cubicBezTo>
                <a:cubicBezTo>
                  <a:pt x="98" y="101"/>
                  <a:pt x="98" y="101"/>
                  <a:pt x="98" y="102"/>
                </a:cubicBezTo>
                <a:cubicBezTo>
                  <a:pt x="98" y="102"/>
                  <a:pt x="98" y="103"/>
                  <a:pt x="98" y="104"/>
                </a:cubicBezTo>
                <a:cubicBezTo>
                  <a:pt x="98" y="105"/>
                  <a:pt x="99" y="105"/>
                  <a:pt x="100" y="105"/>
                </a:cubicBezTo>
                <a:cubicBezTo>
                  <a:pt x="101" y="105"/>
                  <a:pt x="101" y="105"/>
                  <a:pt x="102" y="105"/>
                </a:cubicBezTo>
                <a:cubicBezTo>
                  <a:pt x="102" y="105"/>
                  <a:pt x="103" y="105"/>
                  <a:pt x="103" y="105"/>
                </a:cubicBezTo>
                <a:cubicBezTo>
                  <a:pt x="104" y="105"/>
                  <a:pt x="105" y="105"/>
                  <a:pt x="104" y="104"/>
                </a:cubicBezTo>
                <a:cubicBezTo>
                  <a:pt x="104" y="103"/>
                  <a:pt x="104" y="102"/>
                  <a:pt x="104" y="102"/>
                </a:cubicBezTo>
                <a:cubicBezTo>
                  <a:pt x="104" y="101"/>
                  <a:pt x="104" y="101"/>
                  <a:pt x="104" y="100"/>
                </a:cubicBezTo>
                <a:cubicBezTo>
                  <a:pt x="104" y="99"/>
                  <a:pt x="103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100" y="98"/>
                  <a:pt x="99" y="98"/>
                  <a:pt x="99" y="98"/>
                </a:cubicBezTo>
                <a:close/>
                <a:moveTo>
                  <a:pt x="104" y="109"/>
                </a:moveTo>
                <a:cubicBezTo>
                  <a:pt x="103" y="109"/>
                  <a:pt x="102" y="109"/>
                  <a:pt x="102" y="111"/>
                </a:cubicBezTo>
                <a:cubicBezTo>
                  <a:pt x="103" y="112"/>
                  <a:pt x="103" y="113"/>
                  <a:pt x="103" y="114"/>
                </a:cubicBezTo>
                <a:cubicBezTo>
                  <a:pt x="103" y="115"/>
                  <a:pt x="104" y="116"/>
                  <a:pt x="105" y="116"/>
                </a:cubicBezTo>
                <a:cubicBezTo>
                  <a:pt x="105" y="116"/>
                  <a:pt x="106" y="116"/>
                  <a:pt x="107" y="116"/>
                </a:cubicBezTo>
                <a:cubicBezTo>
                  <a:pt x="107" y="116"/>
                  <a:pt x="108" y="116"/>
                  <a:pt x="108" y="116"/>
                </a:cubicBezTo>
                <a:cubicBezTo>
                  <a:pt x="109" y="116"/>
                  <a:pt x="110" y="115"/>
                  <a:pt x="110" y="114"/>
                </a:cubicBezTo>
                <a:cubicBezTo>
                  <a:pt x="109" y="113"/>
                  <a:pt x="109" y="113"/>
                  <a:pt x="109" y="112"/>
                </a:cubicBezTo>
                <a:cubicBezTo>
                  <a:pt x="109" y="112"/>
                  <a:pt x="109" y="111"/>
                  <a:pt x="109" y="111"/>
                </a:cubicBezTo>
                <a:cubicBezTo>
                  <a:pt x="109" y="109"/>
                  <a:pt x="108" y="109"/>
                  <a:pt x="107" y="109"/>
                </a:cubicBezTo>
                <a:cubicBezTo>
                  <a:pt x="106" y="109"/>
                  <a:pt x="106" y="109"/>
                  <a:pt x="105" y="109"/>
                </a:cubicBezTo>
                <a:cubicBezTo>
                  <a:pt x="105" y="109"/>
                  <a:pt x="104" y="109"/>
                  <a:pt x="104" y="109"/>
                </a:cubicBezTo>
                <a:close/>
                <a:moveTo>
                  <a:pt x="108" y="98"/>
                </a:moveTo>
                <a:cubicBezTo>
                  <a:pt x="107" y="98"/>
                  <a:pt x="107" y="99"/>
                  <a:pt x="107" y="100"/>
                </a:cubicBezTo>
                <a:cubicBezTo>
                  <a:pt x="107" y="101"/>
                  <a:pt x="107" y="101"/>
                  <a:pt x="107" y="102"/>
                </a:cubicBezTo>
                <a:cubicBezTo>
                  <a:pt x="107" y="102"/>
                  <a:pt x="107" y="103"/>
                  <a:pt x="108" y="104"/>
                </a:cubicBezTo>
                <a:cubicBezTo>
                  <a:pt x="108" y="105"/>
                  <a:pt x="108" y="105"/>
                  <a:pt x="110" y="105"/>
                </a:cubicBezTo>
                <a:cubicBezTo>
                  <a:pt x="111" y="105"/>
                  <a:pt x="113" y="105"/>
                  <a:pt x="114" y="105"/>
                </a:cubicBezTo>
                <a:cubicBezTo>
                  <a:pt x="116" y="105"/>
                  <a:pt x="117" y="105"/>
                  <a:pt x="119" y="105"/>
                </a:cubicBezTo>
                <a:cubicBezTo>
                  <a:pt x="120" y="105"/>
                  <a:pt x="120" y="105"/>
                  <a:pt x="120" y="104"/>
                </a:cubicBezTo>
                <a:cubicBezTo>
                  <a:pt x="120" y="103"/>
                  <a:pt x="120" y="102"/>
                  <a:pt x="120" y="102"/>
                </a:cubicBezTo>
                <a:cubicBezTo>
                  <a:pt x="120" y="101"/>
                  <a:pt x="119" y="101"/>
                  <a:pt x="119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6" y="98"/>
                  <a:pt x="114" y="98"/>
                  <a:pt x="113" y="98"/>
                </a:cubicBezTo>
                <a:cubicBezTo>
                  <a:pt x="111" y="98"/>
                  <a:pt x="110" y="98"/>
                  <a:pt x="108" y="98"/>
                </a:cubicBezTo>
                <a:close/>
                <a:moveTo>
                  <a:pt x="109" y="119"/>
                </a:moveTo>
                <a:cubicBezTo>
                  <a:pt x="108" y="119"/>
                  <a:pt x="107" y="120"/>
                  <a:pt x="107" y="121"/>
                </a:cubicBezTo>
                <a:cubicBezTo>
                  <a:pt x="108" y="122"/>
                  <a:pt x="108" y="123"/>
                  <a:pt x="108" y="125"/>
                </a:cubicBezTo>
                <a:cubicBezTo>
                  <a:pt x="108" y="126"/>
                  <a:pt x="109" y="126"/>
                  <a:pt x="110" y="126"/>
                </a:cubicBezTo>
                <a:cubicBezTo>
                  <a:pt x="111" y="126"/>
                  <a:pt x="111" y="126"/>
                  <a:pt x="112" y="126"/>
                </a:cubicBezTo>
                <a:cubicBezTo>
                  <a:pt x="112" y="126"/>
                  <a:pt x="113" y="126"/>
                  <a:pt x="114" y="126"/>
                </a:cubicBezTo>
                <a:cubicBezTo>
                  <a:pt x="115" y="126"/>
                  <a:pt x="115" y="126"/>
                  <a:pt x="115" y="125"/>
                </a:cubicBezTo>
                <a:cubicBezTo>
                  <a:pt x="115" y="124"/>
                  <a:pt x="115" y="123"/>
                  <a:pt x="115" y="123"/>
                </a:cubicBezTo>
                <a:cubicBezTo>
                  <a:pt x="115" y="122"/>
                  <a:pt x="114" y="122"/>
                  <a:pt x="114" y="121"/>
                </a:cubicBezTo>
                <a:cubicBezTo>
                  <a:pt x="114" y="120"/>
                  <a:pt x="113" y="119"/>
                  <a:pt x="112" y="119"/>
                </a:cubicBezTo>
                <a:cubicBezTo>
                  <a:pt x="112" y="119"/>
                  <a:pt x="111" y="119"/>
                  <a:pt x="110" y="119"/>
                </a:cubicBezTo>
                <a:cubicBezTo>
                  <a:pt x="110" y="119"/>
                  <a:pt x="109" y="119"/>
                  <a:pt x="109" y="119"/>
                </a:cubicBezTo>
                <a:close/>
                <a:moveTo>
                  <a:pt x="113" y="109"/>
                </a:move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2"/>
                  <a:pt x="112" y="112"/>
                </a:cubicBezTo>
                <a:cubicBezTo>
                  <a:pt x="113" y="113"/>
                  <a:pt x="113" y="113"/>
                  <a:pt x="113" y="114"/>
                </a:cubicBezTo>
                <a:cubicBezTo>
                  <a:pt x="113" y="115"/>
                  <a:pt x="114" y="116"/>
                  <a:pt x="115" y="116"/>
                </a:cubicBezTo>
                <a:cubicBezTo>
                  <a:pt x="116" y="116"/>
                  <a:pt x="117" y="116"/>
                  <a:pt x="118" y="116"/>
                </a:cubicBezTo>
                <a:cubicBezTo>
                  <a:pt x="119" y="116"/>
                  <a:pt x="120" y="116"/>
                  <a:pt x="122" y="116"/>
                </a:cubicBezTo>
                <a:cubicBezTo>
                  <a:pt x="123" y="116"/>
                  <a:pt x="123" y="115"/>
                  <a:pt x="123" y="114"/>
                </a:cubicBezTo>
                <a:cubicBezTo>
                  <a:pt x="123" y="113"/>
                  <a:pt x="123" y="113"/>
                  <a:pt x="122" y="112"/>
                </a:cubicBezTo>
                <a:cubicBezTo>
                  <a:pt x="122" y="112"/>
                  <a:pt x="122" y="111"/>
                  <a:pt x="122" y="111"/>
                </a:cubicBezTo>
                <a:cubicBezTo>
                  <a:pt x="122" y="109"/>
                  <a:pt x="121" y="109"/>
                  <a:pt x="120" y="109"/>
                </a:cubicBezTo>
                <a:cubicBezTo>
                  <a:pt x="119" y="109"/>
                  <a:pt x="118" y="109"/>
                  <a:pt x="117" y="109"/>
                </a:cubicBezTo>
                <a:cubicBezTo>
                  <a:pt x="116" y="109"/>
                  <a:pt x="114" y="109"/>
                  <a:pt x="113" y="109"/>
                </a:cubicBezTo>
                <a:close/>
                <a:moveTo>
                  <a:pt x="119" y="119"/>
                </a:moveTo>
                <a:cubicBezTo>
                  <a:pt x="118" y="119"/>
                  <a:pt x="117" y="120"/>
                  <a:pt x="118" y="121"/>
                </a:cubicBezTo>
                <a:cubicBezTo>
                  <a:pt x="118" y="122"/>
                  <a:pt x="118" y="122"/>
                  <a:pt x="118" y="123"/>
                </a:cubicBezTo>
                <a:cubicBezTo>
                  <a:pt x="118" y="123"/>
                  <a:pt x="118" y="124"/>
                  <a:pt x="118" y="125"/>
                </a:cubicBezTo>
                <a:cubicBezTo>
                  <a:pt x="119" y="126"/>
                  <a:pt x="119" y="126"/>
                  <a:pt x="121" y="126"/>
                </a:cubicBezTo>
                <a:cubicBezTo>
                  <a:pt x="121" y="126"/>
                  <a:pt x="122" y="126"/>
                  <a:pt x="122" y="126"/>
                </a:cubicBezTo>
                <a:cubicBezTo>
                  <a:pt x="123" y="126"/>
                  <a:pt x="124" y="126"/>
                  <a:pt x="124" y="126"/>
                </a:cubicBezTo>
                <a:cubicBezTo>
                  <a:pt x="125" y="126"/>
                  <a:pt x="126" y="126"/>
                  <a:pt x="125" y="125"/>
                </a:cubicBezTo>
                <a:cubicBezTo>
                  <a:pt x="125" y="124"/>
                  <a:pt x="125" y="123"/>
                  <a:pt x="125" y="123"/>
                </a:cubicBezTo>
                <a:cubicBezTo>
                  <a:pt x="125" y="122"/>
                  <a:pt x="125" y="122"/>
                  <a:pt x="125" y="121"/>
                </a:cubicBezTo>
                <a:cubicBezTo>
                  <a:pt x="124" y="120"/>
                  <a:pt x="124" y="119"/>
                  <a:pt x="122" y="119"/>
                </a:cubicBezTo>
                <a:cubicBezTo>
                  <a:pt x="122" y="119"/>
                  <a:pt x="121" y="119"/>
                  <a:pt x="121" y="119"/>
                </a:cubicBezTo>
                <a:cubicBezTo>
                  <a:pt x="120" y="119"/>
                  <a:pt x="120" y="119"/>
                  <a:pt x="119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9" name="Freeform 91"/>
          <p:cNvSpPr>
            <a:spLocks noEditPoints="1"/>
          </p:cNvSpPr>
          <p:nvPr/>
        </p:nvSpPr>
        <p:spPr bwMode="auto">
          <a:xfrm>
            <a:off x="759735" y="2581910"/>
            <a:ext cx="287020" cy="290195"/>
          </a:xfrm>
          <a:custGeom>
            <a:avLst/>
            <a:gdLst>
              <a:gd name="T0" fmla="*/ 125 w 131"/>
              <a:gd name="T1" fmla="*/ 73 h 132"/>
              <a:gd name="T2" fmla="*/ 82 w 131"/>
              <a:gd name="T3" fmla="*/ 91 h 132"/>
              <a:gd name="T4" fmla="*/ 81 w 131"/>
              <a:gd name="T5" fmla="*/ 93 h 132"/>
              <a:gd name="T6" fmla="*/ 101 w 131"/>
              <a:gd name="T7" fmla="*/ 107 h 132"/>
              <a:gd name="T8" fmla="*/ 129 w 131"/>
              <a:gd name="T9" fmla="*/ 61 h 132"/>
              <a:gd name="T10" fmla="*/ 110 w 131"/>
              <a:gd name="T11" fmla="*/ 53 h 132"/>
              <a:gd name="T12" fmla="*/ 127 w 131"/>
              <a:gd name="T13" fmla="*/ 71 h 132"/>
              <a:gd name="T14" fmla="*/ 129 w 131"/>
              <a:gd name="T15" fmla="*/ 61 h 132"/>
              <a:gd name="T16" fmla="*/ 24 w 131"/>
              <a:gd name="T17" fmla="*/ 30 h 132"/>
              <a:gd name="T18" fmla="*/ 24 w 131"/>
              <a:gd name="T19" fmla="*/ 38 h 132"/>
              <a:gd name="T20" fmla="*/ 97 w 131"/>
              <a:gd name="T21" fmla="*/ 34 h 132"/>
              <a:gd name="T22" fmla="*/ 97 w 131"/>
              <a:gd name="T23" fmla="*/ 51 h 132"/>
              <a:gd name="T24" fmla="*/ 24 w 131"/>
              <a:gd name="T25" fmla="*/ 47 h 132"/>
              <a:gd name="T26" fmla="*/ 24 w 131"/>
              <a:gd name="T27" fmla="*/ 55 h 132"/>
              <a:gd name="T28" fmla="*/ 97 w 131"/>
              <a:gd name="T29" fmla="*/ 51 h 132"/>
              <a:gd name="T30" fmla="*/ 24 w 131"/>
              <a:gd name="T31" fmla="*/ 64 h 132"/>
              <a:gd name="T32" fmla="*/ 24 w 131"/>
              <a:gd name="T33" fmla="*/ 72 h 132"/>
              <a:gd name="T34" fmla="*/ 79 w 131"/>
              <a:gd name="T35" fmla="*/ 68 h 132"/>
              <a:gd name="T36" fmla="*/ 75 w 131"/>
              <a:gd name="T37" fmla="*/ 81 h 132"/>
              <a:gd name="T38" fmla="*/ 20 w 131"/>
              <a:gd name="T39" fmla="*/ 85 h 132"/>
              <a:gd name="T40" fmla="*/ 75 w 131"/>
              <a:gd name="T41" fmla="*/ 89 h 132"/>
              <a:gd name="T42" fmla="*/ 75 w 131"/>
              <a:gd name="T43" fmla="*/ 81 h 132"/>
              <a:gd name="T44" fmla="*/ 95 w 131"/>
              <a:gd name="T45" fmla="*/ 124 h 132"/>
              <a:gd name="T46" fmla="*/ 69 w 131"/>
              <a:gd name="T47" fmla="*/ 119 h 132"/>
              <a:gd name="T48" fmla="*/ 8 w 131"/>
              <a:gd name="T49" fmla="*/ 98 h 132"/>
              <a:gd name="T50" fmla="*/ 21 w 131"/>
              <a:gd name="T51" fmla="*/ 8 h 132"/>
              <a:gd name="T52" fmla="*/ 108 w 131"/>
              <a:gd name="T53" fmla="*/ 21 h 132"/>
              <a:gd name="T54" fmla="*/ 113 w 131"/>
              <a:gd name="T55" fmla="*/ 49 h 132"/>
              <a:gd name="T56" fmla="*/ 116 w 131"/>
              <a:gd name="T57" fmla="*/ 21 h 132"/>
              <a:gd name="T58" fmla="*/ 21 w 131"/>
              <a:gd name="T59" fmla="*/ 0 h 132"/>
              <a:gd name="T60" fmla="*/ 0 w 131"/>
              <a:gd name="T61" fmla="*/ 102 h 132"/>
              <a:gd name="T62" fmla="*/ 0 w 131"/>
              <a:gd name="T63" fmla="*/ 103 h 132"/>
              <a:gd name="T64" fmla="*/ 1 w 131"/>
              <a:gd name="T65" fmla="*/ 104 h 132"/>
              <a:gd name="T66" fmla="*/ 2 w 131"/>
              <a:gd name="T67" fmla="*/ 105 h 132"/>
              <a:gd name="T68" fmla="*/ 63 w 131"/>
              <a:gd name="T69" fmla="*/ 132 h 132"/>
              <a:gd name="T70" fmla="*/ 65 w 131"/>
              <a:gd name="T71" fmla="*/ 132 h 132"/>
              <a:gd name="T72" fmla="*/ 95 w 131"/>
              <a:gd name="T73" fmla="*/ 132 h 132"/>
              <a:gd name="T74" fmla="*/ 116 w 131"/>
              <a:gd name="T75" fmla="*/ 89 h 132"/>
              <a:gd name="T76" fmla="*/ 108 w 131"/>
              <a:gd name="T77" fmla="*/ 11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1" h="132">
                <a:moveTo>
                  <a:pt x="106" y="59"/>
                </a:moveTo>
                <a:cubicBezTo>
                  <a:pt x="125" y="73"/>
                  <a:pt x="125" y="73"/>
                  <a:pt x="125" y="73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82" y="91"/>
                  <a:pt x="82" y="91"/>
                  <a:pt x="82" y="91"/>
                </a:cubicBezTo>
                <a:lnTo>
                  <a:pt x="106" y="59"/>
                </a:lnTo>
                <a:close/>
                <a:moveTo>
                  <a:pt x="81" y="93"/>
                </a:moveTo>
                <a:cubicBezTo>
                  <a:pt x="82" y="112"/>
                  <a:pt x="82" y="112"/>
                  <a:pt x="82" y="112"/>
                </a:cubicBezTo>
                <a:cubicBezTo>
                  <a:pt x="101" y="107"/>
                  <a:pt x="101" y="107"/>
                  <a:pt x="101" y="107"/>
                </a:cubicBezTo>
                <a:lnTo>
                  <a:pt x="81" y="93"/>
                </a:lnTo>
                <a:close/>
                <a:moveTo>
                  <a:pt x="129" y="61"/>
                </a:moveTo>
                <a:cubicBezTo>
                  <a:pt x="116" y="52"/>
                  <a:pt x="116" y="52"/>
                  <a:pt x="116" y="52"/>
                </a:cubicBezTo>
                <a:cubicBezTo>
                  <a:pt x="114" y="50"/>
                  <a:pt x="111" y="51"/>
                  <a:pt x="110" y="53"/>
                </a:cubicBezTo>
                <a:cubicBezTo>
                  <a:pt x="110" y="53"/>
                  <a:pt x="107" y="57"/>
                  <a:pt x="107" y="57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1"/>
                  <a:pt x="129" y="67"/>
                  <a:pt x="130" y="67"/>
                </a:cubicBezTo>
                <a:cubicBezTo>
                  <a:pt x="131" y="65"/>
                  <a:pt x="131" y="62"/>
                  <a:pt x="129" y="61"/>
                </a:cubicBezTo>
                <a:close/>
                <a:moveTo>
                  <a:pt x="93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2" y="30"/>
                  <a:pt x="20" y="32"/>
                  <a:pt x="20" y="34"/>
                </a:cubicBezTo>
                <a:cubicBezTo>
                  <a:pt x="20" y="37"/>
                  <a:pt x="22" y="38"/>
                  <a:pt x="24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5" y="38"/>
                  <a:pt x="97" y="37"/>
                  <a:pt x="97" y="34"/>
                </a:cubicBezTo>
                <a:cubicBezTo>
                  <a:pt x="97" y="32"/>
                  <a:pt x="95" y="30"/>
                  <a:pt x="93" y="30"/>
                </a:cubicBezTo>
                <a:close/>
                <a:moveTo>
                  <a:pt x="97" y="51"/>
                </a:moveTo>
                <a:cubicBezTo>
                  <a:pt x="97" y="49"/>
                  <a:pt x="95" y="47"/>
                  <a:pt x="93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2" y="47"/>
                  <a:pt x="20" y="49"/>
                  <a:pt x="20" y="51"/>
                </a:cubicBezTo>
                <a:cubicBezTo>
                  <a:pt x="20" y="53"/>
                  <a:pt x="22" y="55"/>
                  <a:pt x="24" y="55"/>
                </a:cubicBezTo>
                <a:cubicBezTo>
                  <a:pt x="93" y="55"/>
                  <a:pt x="93" y="55"/>
                  <a:pt x="93" y="55"/>
                </a:cubicBezTo>
                <a:cubicBezTo>
                  <a:pt x="95" y="55"/>
                  <a:pt x="97" y="53"/>
                  <a:pt x="97" y="51"/>
                </a:cubicBezTo>
                <a:close/>
                <a:moveTo>
                  <a:pt x="75" y="64"/>
                </a:move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7" y="72"/>
                  <a:pt x="79" y="70"/>
                  <a:pt x="79" y="68"/>
                </a:cubicBezTo>
                <a:cubicBezTo>
                  <a:pt x="79" y="66"/>
                  <a:pt x="77" y="64"/>
                  <a:pt x="75" y="64"/>
                </a:cubicBezTo>
                <a:close/>
                <a:moveTo>
                  <a:pt x="75" y="81"/>
                </a:moveTo>
                <a:cubicBezTo>
                  <a:pt x="24" y="81"/>
                  <a:pt x="24" y="81"/>
                  <a:pt x="24" y="81"/>
                </a:cubicBezTo>
                <a:cubicBezTo>
                  <a:pt x="22" y="81"/>
                  <a:pt x="20" y="83"/>
                  <a:pt x="20" y="85"/>
                </a:cubicBezTo>
                <a:cubicBezTo>
                  <a:pt x="20" y="87"/>
                  <a:pt x="22" y="89"/>
                  <a:pt x="24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7" y="89"/>
                  <a:pt x="79" y="87"/>
                  <a:pt x="79" y="85"/>
                </a:cubicBezTo>
                <a:cubicBezTo>
                  <a:pt x="79" y="83"/>
                  <a:pt x="77" y="81"/>
                  <a:pt x="75" y="81"/>
                </a:cubicBezTo>
                <a:close/>
                <a:moveTo>
                  <a:pt x="108" y="111"/>
                </a:moveTo>
                <a:cubicBezTo>
                  <a:pt x="108" y="119"/>
                  <a:pt x="103" y="124"/>
                  <a:pt x="95" y="124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07"/>
                  <a:pt x="59" y="98"/>
                  <a:pt x="4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4"/>
                  <a:pt x="14" y="8"/>
                  <a:pt x="21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103" y="8"/>
                  <a:pt x="108" y="14"/>
                  <a:pt x="108" y="2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10" y="49"/>
                  <a:pt x="111" y="49"/>
                  <a:pt x="113" y="49"/>
                </a:cubicBezTo>
                <a:cubicBezTo>
                  <a:pt x="114" y="49"/>
                  <a:pt x="115" y="49"/>
                  <a:pt x="116" y="50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6" y="10"/>
                  <a:pt x="107" y="0"/>
                  <a:pt x="9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2"/>
                  <a:pt x="0" y="102"/>
                  <a:pt x="0" y="103"/>
                </a:cubicBezTo>
                <a:cubicBezTo>
                  <a:pt x="0" y="103"/>
                  <a:pt x="1" y="103"/>
                  <a:pt x="1" y="103"/>
                </a:cubicBezTo>
                <a:cubicBezTo>
                  <a:pt x="1" y="103"/>
                  <a:pt x="1" y="104"/>
                  <a:pt x="1" y="104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04"/>
                  <a:pt x="1" y="105"/>
                  <a:pt x="2" y="105"/>
                </a:cubicBezTo>
                <a:cubicBezTo>
                  <a:pt x="2" y="105"/>
                  <a:pt x="2" y="105"/>
                  <a:pt x="3" y="105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64" y="132"/>
                  <a:pt x="64" y="132"/>
                  <a:pt x="65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65" y="132"/>
                  <a:pt x="65" y="132"/>
                  <a:pt x="6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107" y="132"/>
                  <a:pt x="116" y="123"/>
                  <a:pt x="116" y="111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08" y="100"/>
                  <a:pt x="108" y="100"/>
                  <a:pt x="108" y="100"/>
                </a:cubicBezTo>
                <a:lnTo>
                  <a:pt x="108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0" name="Freeform 126"/>
          <p:cNvSpPr/>
          <p:nvPr/>
        </p:nvSpPr>
        <p:spPr bwMode="auto">
          <a:xfrm>
            <a:off x="770986" y="3582021"/>
            <a:ext cx="264518" cy="264518"/>
          </a:xfrm>
          <a:custGeom>
            <a:avLst/>
            <a:gdLst>
              <a:gd name="T0" fmla="*/ 131 w 134"/>
              <a:gd name="T1" fmla="*/ 86 h 134"/>
              <a:gd name="T2" fmla="*/ 107 w 134"/>
              <a:gd name="T3" fmla="*/ 102 h 134"/>
              <a:gd name="T4" fmla="*/ 99 w 134"/>
              <a:gd name="T5" fmla="*/ 97 h 134"/>
              <a:gd name="T6" fmla="*/ 79 w 134"/>
              <a:gd name="T7" fmla="*/ 84 h 134"/>
              <a:gd name="T8" fmla="*/ 82 w 134"/>
              <a:gd name="T9" fmla="*/ 107 h 134"/>
              <a:gd name="T10" fmla="*/ 86 w 134"/>
              <a:gd name="T11" fmla="*/ 116 h 134"/>
              <a:gd name="T12" fmla="*/ 62 w 134"/>
              <a:gd name="T13" fmla="*/ 132 h 134"/>
              <a:gd name="T14" fmla="*/ 55 w 134"/>
              <a:gd name="T15" fmla="*/ 131 h 134"/>
              <a:gd name="T16" fmla="*/ 37 w 134"/>
              <a:gd name="T17" fmla="*/ 105 h 134"/>
              <a:gd name="T18" fmla="*/ 31 w 134"/>
              <a:gd name="T19" fmla="*/ 110 h 134"/>
              <a:gd name="T20" fmla="*/ 8 w 134"/>
              <a:gd name="T21" fmla="*/ 113 h 134"/>
              <a:gd name="T22" fmla="*/ 20 w 134"/>
              <a:gd name="T23" fmla="*/ 93 h 134"/>
              <a:gd name="T24" fmla="*/ 27 w 134"/>
              <a:gd name="T25" fmla="*/ 89 h 134"/>
              <a:gd name="T26" fmla="*/ 8 w 134"/>
              <a:gd name="T27" fmla="*/ 62 h 134"/>
              <a:gd name="T28" fmla="*/ 9 w 134"/>
              <a:gd name="T29" fmla="*/ 55 h 134"/>
              <a:gd name="T30" fmla="*/ 36 w 134"/>
              <a:gd name="T31" fmla="*/ 37 h 134"/>
              <a:gd name="T32" fmla="*/ 31 w 134"/>
              <a:gd name="T33" fmla="*/ 31 h 134"/>
              <a:gd name="T34" fmla="*/ 28 w 134"/>
              <a:gd name="T35" fmla="*/ 8 h 134"/>
              <a:gd name="T36" fmla="*/ 48 w 134"/>
              <a:gd name="T37" fmla="*/ 21 h 134"/>
              <a:gd name="T38" fmla="*/ 51 w 134"/>
              <a:gd name="T39" fmla="*/ 27 h 134"/>
              <a:gd name="T40" fmla="*/ 78 w 134"/>
              <a:gd name="T41" fmla="*/ 9 h 134"/>
              <a:gd name="T42" fmla="*/ 85 w 134"/>
              <a:gd name="T43" fmla="*/ 10 h 134"/>
              <a:gd name="T44" fmla="*/ 102 w 134"/>
              <a:gd name="T45" fmla="*/ 34 h 134"/>
              <a:gd name="T46" fmla="*/ 96 w 134"/>
              <a:gd name="T47" fmla="*/ 42 h 134"/>
              <a:gd name="T48" fmla="*/ 83 w 134"/>
              <a:gd name="T49" fmla="*/ 61 h 134"/>
              <a:gd name="T50" fmla="*/ 106 w 134"/>
              <a:gd name="T51" fmla="*/ 58 h 134"/>
              <a:gd name="T52" fmla="*/ 116 w 134"/>
              <a:gd name="T53" fmla="*/ 55 h 134"/>
              <a:gd name="T54" fmla="*/ 132 w 134"/>
              <a:gd name="T55" fmla="*/ 79 h 134"/>
              <a:gd name="T56" fmla="*/ 131 w 134"/>
              <a:gd name="T57" fmla="*/ 86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134">
                <a:moveTo>
                  <a:pt x="131" y="86"/>
                </a:moveTo>
                <a:cubicBezTo>
                  <a:pt x="107" y="102"/>
                  <a:pt x="107" y="102"/>
                  <a:pt x="107" y="102"/>
                </a:cubicBezTo>
                <a:cubicBezTo>
                  <a:pt x="104" y="104"/>
                  <a:pt x="98" y="102"/>
                  <a:pt x="99" y="97"/>
                </a:cubicBezTo>
                <a:cubicBezTo>
                  <a:pt x="101" y="87"/>
                  <a:pt x="91" y="76"/>
                  <a:pt x="79" y="84"/>
                </a:cubicBezTo>
                <a:cubicBezTo>
                  <a:pt x="66" y="93"/>
                  <a:pt x="75" y="107"/>
                  <a:pt x="82" y="107"/>
                </a:cubicBezTo>
                <a:cubicBezTo>
                  <a:pt x="91" y="107"/>
                  <a:pt x="86" y="116"/>
                  <a:pt x="86" y="116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0" y="134"/>
                  <a:pt x="56" y="133"/>
                  <a:pt x="55" y="131"/>
                </a:cubicBezTo>
                <a:cubicBezTo>
                  <a:pt x="37" y="105"/>
                  <a:pt x="37" y="105"/>
                  <a:pt x="37" y="105"/>
                </a:cubicBezTo>
                <a:cubicBezTo>
                  <a:pt x="34" y="104"/>
                  <a:pt x="31" y="104"/>
                  <a:pt x="31" y="110"/>
                </a:cubicBezTo>
                <a:cubicBezTo>
                  <a:pt x="30" y="117"/>
                  <a:pt x="16" y="126"/>
                  <a:pt x="8" y="113"/>
                </a:cubicBezTo>
                <a:cubicBezTo>
                  <a:pt x="0" y="101"/>
                  <a:pt x="10" y="91"/>
                  <a:pt x="20" y="93"/>
                </a:cubicBezTo>
                <a:cubicBezTo>
                  <a:pt x="24" y="94"/>
                  <a:pt x="26" y="92"/>
                  <a:pt x="27" y="89"/>
                </a:cubicBezTo>
                <a:cubicBezTo>
                  <a:pt x="8" y="62"/>
                  <a:pt x="8" y="62"/>
                  <a:pt x="8" y="62"/>
                </a:cubicBezTo>
                <a:cubicBezTo>
                  <a:pt x="7" y="60"/>
                  <a:pt x="7" y="57"/>
                  <a:pt x="9" y="55"/>
                </a:cubicBezTo>
                <a:cubicBezTo>
                  <a:pt x="36" y="37"/>
                  <a:pt x="36" y="37"/>
                  <a:pt x="36" y="37"/>
                </a:cubicBezTo>
                <a:cubicBezTo>
                  <a:pt x="37" y="35"/>
                  <a:pt x="36" y="31"/>
                  <a:pt x="31" y="31"/>
                </a:cubicBezTo>
                <a:cubicBezTo>
                  <a:pt x="24" y="31"/>
                  <a:pt x="15" y="17"/>
                  <a:pt x="28" y="8"/>
                </a:cubicBezTo>
                <a:cubicBezTo>
                  <a:pt x="39" y="0"/>
                  <a:pt x="50" y="11"/>
                  <a:pt x="48" y="21"/>
                </a:cubicBezTo>
                <a:cubicBezTo>
                  <a:pt x="47" y="24"/>
                  <a:pt x="49" y="26"/>
                  <a:pt x="51" y="27"/>
                </a:cubicBezTo>
                <a:cubicBezTo>
                  <a:pt x="78" y="9"/>
                  <a:pt x="78" y="9"/>
                  <a:pt x="78" y="9"/>
                </a:cubicBezTo>
                <a:cubicBezTo>
                  <a:pt x="81" y="7"/>
                  <a:pt x="84" y="8"/>
                  <a:pt x="85" y="10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4" y="37"/>
                  <a:pt x="102" y="43"/>
                  <a:pt x="96" y="42"/>
                </a:cubicBezTo>
                <a:cubicBezTo>
                  <a:pt x="86" y="39"/>
                  <a:pt x="76" y="50"/>
                  <a:pt x="83" y="61"/>
                </a:cubicBezTo>
                <a:cubicBezTo>
                  <a:pt x="92" y="74"/>
                  <a:pt x="106" y="65"/>
                  <a:pt x="106" y="58"/>
                </a:cubicBezTo>
                <a:cubicBezTo>
                  <a:pt x="107" y="49"/>
                  <a:pt x="116" y="55"/>
                  <a:pt x="116" y="55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4" y="81"/>
                  <a:pt x="133" y="84"/>
                  <a:pt x="13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3" name="Freeform 123"/>
          <p:cNvSpPr>
            <a:spLocks noEditPoints="1"/>
          </p:cNvSpPr>
          <p:nvPr/>
        </p:nvSpPr>
        <p:spPr bwMode="auto">
          <a:xfrm>
            <a:off x="809458" y="4672134"/>
            <a:ext cx="188844" cy="272558"/>
          </a:xfrm>
          <a:custGeom>
            <a:avLst/>
            <a:gdLst>
              <a:gd name="T0" fmla="*/ 67 w 97"/>
              <a:gd name="T1" fmla="*/ 116 h 140"/>
              <a:gd name="T2" fmla="*/ 65 w 97"/>
              <a:gd name="T3" fmla="*/ 112 h 140"/>
              <a:gd name="T4" fmla="*/ 30 w 97"/>
              <a:gd name="T5" fmla="*/ 114 h 140"/>
              <a:gd name="T6" fmla="*/ 32 w 97"/>
              <a:gd name="T7" fmla="*/ 118 h 140"/>
              <a:gd name="T8" fmla="*/ 65 w 97"/>
              <a:gd name="T9" fmla="*/ 125 h 140"/>
              <a:gd name="T10" fmla="*/ 67 w 97"/>
              <a:gd name="T11" fmla="*/ 122 h 140"/>
              <a:gd name="T12" fmla="*/ 32 w 97"/>
              <a:gd name="T13" fmla="*/ 120 h 140"/>
              <a:gd name="T14" fmla="*/ 30 w 97"/>
              <a:gd name="T15" fmla="*/ 124 h 140"/>
              <a:gd name="T16" fmla="*/ 65 w 97"/>
              <a:gd name="T17" fmla="*/ 125 h 140"/>
              <a:gd name="T18" fmla="*/ 67 w 97"/>
              <a:gd name="T19" fmla="*/ 132 h 140"/>
              <a:gd name="T20" fmla="*/ 65 w 97"/>
              <a:gd name="T21" fmla="*/ 128 h 140"/>
              <a:gd name="T22" fmla="*/ 30 w 97"/>
              <a:gd name="T23" fmla="*/ 129 h 140"/>
              <a:gd name="T24" fmla="*/ 32 w 97"/>
              <a:gd name="T25" fmla="*/ 133 h 140"/>
              <a:gd name="T26" fmla="*/ 38 w 97"/>
              <a:gd name="T27" fmla="*/ 135 h 140"/>
              <a:gd name="T28" fmla="*/ 59 w 97"/>
              <a:gd name="T29" fmla="*/ 135 h 140"/>
              <a:gd name="T30" fmla="*/ 55 w 97"/>
              <a:gd name="T31" fmla="*/ 60 h 140"/>
              <a:gd name="T32" fmla="*/ 54 w 97"/>
              <a:gd name="T33" fmla="*/ 68 h 140"/>
              <a:gd name="T34" fmla="*/ 42 w 97"/>
              <a:gd name="T35" fmla="*/ 68 h 140"/>
              <a:gd name="T36" fmla="*/ 44 w 97"/>
              <a:gd name="T37" fmla="*/ 60 h 140"/>
              <a:gd name="T38" fmla="*/ 36 w 97"/>
              <a:gd name="T39" fmla="*/ 106 h 140"/>
              <a:gd name="T40" fmla="*/ 61 w 97"/>
              <a:gd name="T41" fmla="*/ 68 h 140"/>
              <a:gd name="T42" fmla="*/ 97 w 97"/>
              <a:gd name="T43" fmla="*/ 49 h 140"/>
              <a:gd name="T44" fmla="*/ 0 w 97"/>
              <a:gd name="T45" fmla="*/ 49 h 140"/>
              <a:gd name="T46" fmla="*/ 0 w 97"/>
              <a:gd name="T47" fmla="*/ 53 h 140"/>
              <a:gd name="T48" fmla="*/ 27 w 97"/>
              <a:gd name="T49" fmla="*/ 106 h 140"/>
              <a:gd name="T50" fmla="*/ 32 w 97"/>
              <a:gd name="T51" fmla="*/ 106 h 140"/>
              <a:gd name="T52" fmla="*/ 44 w 97"/>
              <a:gd name="T53" fmla="*/ 56 h 140"/>
              <a:gd name="T54" fmla="*/ 55 w 97"/>
              <a:gd name="T55" fmla="*/ 56 h 140"/>
              <a:gd name="T56" fmla="*/ 65 w 97"/>
              <a:gd name="T57" fmla="*/ 106 h 140"/>
              <a:gd name="T58" fmla="*/ 69 w 97"/>
              <a:gd name="T59" fmla="*/ 106 h 140"/>
              <a:gd name="T60" fmla="*/ 97 w 97"/>
              <a:gd name="T61" fmla="*/ 53 h 140"/>
              <a:gd name="T62" fmla="*/ 97 w 97"/>
              <a:gd name="T63" fmla="*/ 49 h 140"/>
              <a:gd name="T64" fmla="*/ 49 w 97"/>
              <a:gd name="T65" fmla="*/ 63 h 140"/>
              <a:gd name="T66" fmla="*/ 48 w 97"/>
              <a:gd name="T67" fmla="*/ 7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7" h="140">
                <a:moveTo>
                  <a:pt x="65" y="118"/>
                </a:moveTo>
                <a:cubicBezTo>
                  <a:pt x="66" y="118"/>
                  <a:pt x="67" y="117"/>
                  <a:pt x="67" y="116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3"/>
                  <a:pt x="66" y="112"/>
                  <a:pt x="65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1" y="112"/>
                  <a:pt x="30" y="113"/>
                  <a:pt x="30" y="114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0" y="117"/>
                  <a:pt x="31" y="118"/>
                  <a:pt x="32" y="118"/>
                </a:cubicBezTo>
                <a:lnTo>
                  <a:pt x="65" y="118"/>
                </a:lnTo>
                <a:close/>
                <a:moveTo>
                  <a:pt x="65" y="125"/>
                </a:moveTo>
                <a:cubicBezTo>
                  <a:pt x="66" y="125"/>
                  <a:pt x="67" y="125"/>
                  <a:pt x="67" y="124"/>
                </a:cubicBezTo>
                <a:cubicBezTo>
                  <a:pt x="67" y="122"/>
                  <a:pt x="67" y="122"/>
                  <a:pt x="67" y="122"/>
                </a:cubicBezTo>
                <a:cubicBezTo>
                  <a:pt x="67" y="121"/>
                  <a:pt x="66" y="120"/>
                  <a:pt x="65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0" y="121"/>
                  <a:pt x="30" y="122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0" y="125"/>
                  <a:pt x="31" y="125"/>
                  <a:pt x="32" y="125"/>
                </a:cubicBezTo>
                <a:lnTo>
                  <a:pt x="65" y="125"/>
                </a:lnTo>
                <a:close/>
                <a:moveTo>
                  <a:pt x="65" y="133"/>
                </a:moveTo>
                <a:cubicBezTo>
                  <a:pt x="66" y="133"/>
                  <a:pt x="67" y="132"/>
                  <a:pt x="67" y="132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9"/>
                  <a:pt x="66" y="128"/>
                  <a:pt x="65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9"/>
                  <a:pt x="30" y="129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32"/>
                  <a:pt x="31" y="133"/>
                  <a:pt x="32" y="133"/>
                </a:cubicBezTo>
                <a:lnTo>
                  <a:pt x="65" y="133"/>
                </a:lnTo>
                <a:close/>
                <a:moveTo>
                  <a:pt x="38" y="135"/>
                </a:moveTo>
                <a:cubicBezTo>
                  <a:pt x="40" y="138"/>
                  <a:pt x="44" y="140"/>
                  <a:pt x="48" y="140"/>
                </a:cubicBezTo>
                <a:cubicBezTo>
                  <a:pt x="53" y="140"/>
                  <a:pt x="57" y="138"/>
                  <a:pt x="59" y="135"/>
                </a:cubicBezTo>
                <a:lnTo>
                  <a:pt x="38" y="135"/>
                </a:lnTo>
                <a:close/>
                <a:moveTo>
                  <a:pt x="55" y="60"/>
                </a:moveTo>
                <a:cubicBezTo>
                  <a:pt x="54" y="60"/>
                  <a:pt x="53" y="60"/>
                  <a:pt x="52" y="61"/>
                </a:cubicBezTo>
                <a:cubicBezTo>
                  <a:pt x="53" y="63"/>
                  <a:pt x="54" y="65"/>
                  <a:pt x="54" y="68"/>
                </a:cubicBezTo>
                <a:cubicBezTo>
                  <a:pt x="54" y="76"/>
                  <a:pt x="51" y="79"/>
                  <a:pt x="48" y="79"/>
                </a:cubicBezTo>
                <a:cubicBezTo>
                  <a:pt x="45" y="79"/>
                  <a:pt x="42" y="76"/>
                  <a:pt x="42" y="68"/>
                </a:cubicBezTo>
                <a:cubicBezTo>
                  <a:pt x="42" y="65"/>
                  <a:pt x="43" y="62"/>
                  <a:pt x="45" y="60"/>
                </a:cubicBezTo>
                <a:cubicBezTo>
                  <a:pt x="45" y="60"/>
                  <a:pt x="44" y="60"/>
                  <a:pt x="44" y="60"/>
                </a:cubicBezTo>
                <a:cubicBezTo>
                  <a:pt x="40" y="60"/>
                  <a:pt x="36" y="63"/>
                  <a:pt x="36" y="68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1"/>
                  <a:pt x="56" y="60"/>
                  <a:pt x="55" y="60"/>
                </a:cubicBezTo>
                <a:close/>
                <a:moveTo>
                  <a:pt x="97" y="49"/>
                </a:moveTo>
                <a:cubicBezTo>
                  <a:pt x="97" y="22"/>
                  <a:pt x="75" y="0"/>
                  <a:pt x="48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49"/>
                  <a:pt x="0" y="50"/>
                  <a:pt x="0" y="51"/>
                </a:cubicBezTo>
                <a:cubicBezTo>
                  <a:pt x="0" y="52"/>
                  <a:pt x="0" y="52"/>
                  <a:pt x="0" y="53"/>
                </a:cubicBezTo>
                <a:cubicBezTo>
                  <a:pt x="0" y="72"/>
                  <a:pt x="20" y="91"/>
                  <a:pt x="20" y="91"/>
                </a:cubicBezTo>
                <a:cubicBezTo>
                  <a:pt x="24" y="94"/>
                  <a:pt x="27" y="101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1"/>
                  <a:pt x="38" y="56"/>
                  <a:pt x="44" y="56"/>
                </a:cubicBezTo>
                <a:cubicBezTo>
                  <a:pt x="46" y="56"/>
                  <a:pt x="47" y="57"/>
                  <a:pt x="49" y="58"/>
                </a:cubicBezTo>
                <a:cubicBezTo>
                  <a:pt x="51" y="57"/>
                  <a:pt x="53" y="56"/>
                  <a:pt x="55" y="56"/>
                </a:cubicBezTo>
                <a:cubicBezTo>
                  <a:pt x="60" y="56"/>
                  <a:pt x="65" y="60"/>
                  <a:pt x="65" y="68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69" y="101"/>
                  <a:pt x="73" y="94"/>
                  <a:pt x="76" y="91"/>
                </a:cubicBezTo>
                <a:cubicBezTo>
                  <a:pt x="76" y="91"/>
                  <a:pt x="97" y="72"/>
                  <a:pt x="97" y="53"/>
                </a:cubicBezTo>
                <a:cubicBezTo>
                  <a:pt x="97" y="52"/>
                  <a:pt x="97" y="52"/>
                  <a:pt x="97" y="51"/>
                </a:cubicBezTo>
                <a:cubicBezTo>
                  <a:pt x="97" y="50"/>
                  <a:pt x="97" y="49"/>
                  <a:pt x="97" y="49"/>
                </a:cubicBezTo>
                <a:close/>
                <a:moveTo>
                  <a:pt x="50" y="68"/>
                </a:moveTo>
                <a:cubicBezTo>
                  <a:pt x="50" y="66"/>
                  <a:pt x="50" y="64"/>
                  <a:pt x="49" y="63"/>
                </a:cubicBezTo>
                <a:cubicBezTo>
                  <a:pt x="47" y="64"/>
                  <a:pt x="46" y="66"/>
                  <a:pt x="46" y="68"/>
                </a:cubicBezTo>
                <a:cubicBezTo>
                  <a:pt x="46" y="73"/>
                  <a:pt x="48" y="75"/>
                  <a:pt x="48" y="75"/>
                </a:cubicBezTo>
                <a:cubicBezTo>
                  <a:pt x="49" y="75"/>
                  <a:pt x="50" y="74"/>
                  <a:pt x="50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636395" y="1341120"/>
            <a:ext cx="9660255" cy="4237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503020204020204" charset="-122"/>
                <a:ea typeface="Microsoft YaHei Bold" panose="020B0503020204020204" charset="-122"/>
                <a:cs typeface="宋体" panose="02010600030101010101" pitchFamily="2" charset="-122"/>
                <a:sym typeface="+mn-ea"/>
              </a:rPr>
              <a:t>设备设施管理成本高：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Bold" panose="020B0503020204020204" charset="-122"/>
              <a:ea typeface="Microsoft YaHei Bold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物业管理的设备设施包括门禁、车禁、管理软件等，通常由不同的厂家提供，这导致了设备之间的兼容性问题，以及后续的平台升级和维护困难。此外，传统的物业管理方式，如手工盘点设备数量和纸质记录设备信息，不仅费时费力，而且成本高昂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503020204020204" charset="-122"/>
                <a:ea typeface="Microsoft YaHei Bold" panose="020B0503020204020204" charset="-122"/>
                <a:cs typeface="宋体" panose="02010600030101010101" pitchFamily="2" charset="-122"/>
                <a:sym typeface="+mn-ea"/>
              </a:rPr>
              <a:t>信息化程度低：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Bold" panose="020B0503020204020204" charset="-122"/>
              <a:ea typeface="Microsoft YaHei Bold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很多社区和园区缺乏一套集物业管理、移动OA、业主服务、便民服务为一体的全方位一站式管理服务平台。这导致了数据共享困难，容易形成信息孤岛，无法满足现代物业管理的高效、透明和便捷需求。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503020204020204" charset="-122"/>
                <a:ea typeface="Microsoft YaHei Bold" panose="020B0503020204020204" charset="-122"/>
                <a:cs typeface="宋体" panose="02010600030101010101" pitchFamily="2" charset="-122"/>
                <a:sym typeface="+mn-ea"/>
              </a:rPr>
              <a:t>服务办事效率低：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Bold" panose="020B0503020204020204" charset="-122"/>
              <a:ea typeface="Microsoft YaHei Bold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业主报事报修通常需要前往物业办公处或通过电话进行人工派单，这不仅效率低下，而且物业工作人员可能因为对问题原因不明而导致处理速度慢，进度难以追踪，无法验收。这种服务模式严重影响了物业服务的质量和效率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503020204020204" charset="-122"/>
                <a:ea typeface="Microsoft YaHei Bold" panose="020B0503020204020204" charset="-122"/>
                <a:cs typeface="宋体" panose="02010600030101010101" pitchFamily="2" charset="-122"/>
                <a:sym typeface="+mn-ea"/>
              </a:rPr>
              <a:t>人工成本高：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Bold" panose="020B0503020204020204" charset="-122"/>
              <a:ea typeface="Microsoft YaHei Bold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物业服务的很多工作，如收费、访客登记、数据统计等，仍然依赖于大量的人力。这不仅导致了高昂的人工成本，而且效率低下，容易出现错误和遗漏。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marL="31115" indent="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社区和园区物业管理应对策略</a:t>
            </a: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817245" y="1647825"/>
            <a:ext cx="52552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1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、物业公司如何建立开放型、透明性的管理机制，通过多种方式向业主公开相关信息，以加强客户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满意度。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2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、针对人力成本上升的问题，物业公司如何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降本增效，降低人工成本，提高工作效率。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3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、如何完善管理方面的问题，针对业主的报修投诉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情况，制定规范服务标准，确保服务的可落地性，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及时响应。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4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、如何确保收费的准确性、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透明化和安全性，提升收缴费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率。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5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、如何科学管理房产，提供不动产的出租率和利用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率。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r>
              <a:rPr lang="en-US" altLang="zh-CN" sz="1200">
                <a:latin typeface="Microsoft YaHei Regular" panose="020B0503020204020204" charset="-122"/>
                <a:ea typeface="Microsoft YaHei Regular" panose="020B0503020204020204" charset="-122"/>
              </a:rPr>
              <a:t>6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、如何对设备资源进行有效的利用和维护，统一管理、</a:t>
            </a:r>
            <a:r>
              <a:rPr lang="zh-CN" altLang="en-US" sz="1200">
                <a:latin typeface="Microsoft YaHei Regular" panose="020B0503020204020204" charset="-122"/>
                <a:ea typeface="Microsoft YaHei Regular" panose="020B0503020204020204" charset="-122"/>
              </a:rPr>
              <a:t>实时监管。</a:t>
            </a:r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/>
            <a:endParaRPr lang="zh-CN" altLang="en-US" sz="1200"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pic>
        <p:nvPicPr>
          <p:cNvPr id="3" name="图片 2" descr="摄图网_400095503_城市景观(仅交流学习使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75" y="1647825"/>
            <a:ext cx="4568825" cy="3046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0400" y="276226"/>
            <a:ext cx="10515600" cy="622618"/>
          </a:xfrm>
        </p:spPr>
        <p:txBody>
          <a:bodyPr/>
          <a:lstStyle/>
          <a:p>
            <a:r>
              <a:rPr dirty="0"/>
              <a:t>社区物业管理平台（</a:t>
            </a:r>
            <a:r>
              <a:rPr dirty="0"/>
              <a:t>架构图）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660400" y="2136775"/>
            <a:ext cx="1097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人力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组织</a:t>
            </a:r>
            <a:r>
              <a:rPr lang="zh-CN" altLang="en-US"/>
              <a:t>架构</a:t>
            </a:r>
            <a:endParaRPr lang="zh-CN" altLang="en-US"/>
          </a:p>
          <a:p>
            <a:r>
              <a:rPr lang="zh-CN" altLang="en-US"/>
              <a:t>采购</a:t>
            </a:r>
            <a:r>
              <a:rPr lang="zh-CN" altLang="en-US"/>
              <a:t>管理</a:t>
            </a:r>
            <a:endParaRPr lang="zh-CN" altLang="en-US"/>
          </a:p>
          <a:p>
            <a:r>
              <a:rPr lang="zh-CN" altLang="en-US"/>
              <a:t>合同</a:t>
            </a:r>
            <a:endParaRPr lang="zh-CN" altLang="en-US"/>
          </a:p>
          <a:p>
            <a:r>
              <a:rPr lang="en-US" altLang="zh-CN"/>
              <a:t>OA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9362440" y="2136775"/>
            <a:ext cx="8686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门禁</a:t>
            </a:r>
            <a:endParaRPr lang="zh-CN" altLang="en-US"/>
          </a:p>
          <a:p>
            <a:pPr algn="l"/>
            <a:r>
              <a:rPr lang="zh-CN" altLang="en-US"/>
              <a:t>停车</a:t>
            </a:r>
            <a:endParaRPr lang="zh-CN" altLang="en-US"/>
          </a:p>
          <a:p>
            <a:pPr algn="l"/>
            <a:r>
              <a:rPr lang="zh-CN" altLang="en-US"/>
              <a:t>道闸</a:t>
            </a:r>
            <a:endParaRPr lang="zh-CN" altLang="en-US"/>
          </a:p>
          <a:p>
            <a:pPr algn="l"/>
            <a:r>
              <a:rPr lang="zh-CN" altLang="en-US"/>
              <a:t>监控</a:t>
            </a:r>
            <a:endParaRPr lang="zh-CN" altLang="en-US"/>
          </a:p>
          <a:p>
            <a:pPr algn="l"/>
            <a:r>
              <a:rPr lang="zh-CN" altLang="en-US"/>
              <a:t>水电表</a:t>
            </a:r>
            <a:endParaRPr lang="zh-CN" altLang="en-US"/>
          </a:p>
          <a:p>
            <a:pPr algn="l"/>
            <a:r>
              <a:rPr lang="zh-CN" altLang="en-US"/>
              <a:t>门锁</a:t>
            </a:r>
            <a:endParaRPr lang="zh-CN" altLang="en-US"/>
          </a:p>
          <a:p>
            <a:pPr algn="l"/>
            <a:r>
              <a:rPr lang="zh-CN" altLang="en-US"/>
              <a:t>充电桩</a:t>
            </a:r>
            <a:endParaRPr lang="zh-CN" altLang="en-US"/>
          </a:p>
          <a:p>
            <a:pPr algn="l"/>
            <a:r>
              <a:rPr lang="zh-CN" altLang="en-US"/>
              <a:t>巡检</a:t>
            </a:r>
            <a:endParaRPr lang="zh-CN" altLang="en-US"/>
          </a:p>
          <a:p>
            <a:pPr algn="l"/>
            <a:r>
              <a:rPr lang="zh-CN" altLang="en-US"/>
              <a:t>打印机</a:t>
            </a:r>
            <a:endParaRPr lang="zh-CN" altLang="en-US"/>
          </a:p>
          <a:p>
            <a:pPr algn="l"/>
            <a:r>
              <a:rPr lang="zh-CN" altLang="en-US"/>
              <a:t>考勤机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192395" y="2136775"/>
            <a:ext cx="1097280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业主</a:t>
            </a:r>
            <a:r>
              <a:rPr lang="zh-CN" altLang="en-US"/>
              <a:t>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社区</a:t>
            </a:r>
            <a:r>
              <a:rPr lang="zh-CN" altLang="en-US"/>
              <a:t>服务</a:t>
            </a:r>
            <a:endParaRPr lang="zh-CN" altLang="en-US"/>
          </a:p>
          <a:p>
            <a:r>
              <a:rPr lang="zh-CN" altLang="en-US"/>
              <a:t>维修</a:t>
            </a:r>
            <a:r>
              <a:rPr lang="zh-CN" altLang="en-US"/>
              <a:t>报修</a:t>
            </a:r>
            <a:endParaRPr lang="zh-CN" altLang="en-US"/>
          </a:p>
          <a:p>
            <a:r>
              <a:rPr lang="zh-CN" altLang="en-US"/>
              <a:t>投诉</a:t>
            </a:r>
            <a:r>
              <a:rPr lang="zh-CN" altLang="en-US"/>
              <a:t>建议</a:t>
            </a:r>
            <a:endParaRPr lang="zh-CN" altLang="en-US"/>
          </a:p>
          <a:p>
            <a:r>
              <a:rPr lang="zh-CN" altLang="en-US"/>
              <a:t>缴费</a:t>
            </a:r>
            <a:r>
              <a:rPr lang="zh-CN" altLang="en-US"/>
              <a:t>服务</a:t>
            </a:r>
            <a:endParaRPr lang="zh-CN" altLang="en-US"/>
          </a:p>
          <a:p>
            <a:r>
              <a:rPr lang="zh-CN" altLang="en-US"/>
              <a:t>预约</a:t>
            </a:r>
            <a:r>
              <a:rPr lang="zh-CN" altLang="en-US"/>
              <a:t>申请</a:t>
            </a:r>
            <a:endParaRPr lang="zh-CN" altLang="en-US"/>
          </a:p>
          <a:p>
            <a:r>
              <a:rPr lang="zh-CN" altLang="en-US"/>
              <a:t>信息</a:t>
            </a:r>
            <a:r>
              <a:rPr lang="zh-CN" altLang="en-US"/>
              <a:t>发布</a:t>
            </a:r>
            <a:endParaRPr lang="zh-CN" altLang="en-US"/>
          </a:p>
          <a:p>
            <a:r>
              <a:rPr lang="zh-CN" altLang="en-US"/>
              <a:t>停车</a:t>
            </a:r>
            <a:r>
              <a:rPr lang="zh-CN" altLang="en-US"/>
              <a:t>信息</a:t>
            </a:r>
            <a:endParaRPr lang="zh-CN" altLang="en-US"/>
          </a:p>
          <a:p>
            <a:r>
              <a:rPr lang="zh-CN" altLang="en-US"/>
              <a:t>公告</a:t>
            </a:r>
            <a:r>
              <a:rPr lang="zh-CN" altLang="en-US"/>
              <a:t>通知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30010" y="2136775"/>
            <a:ext cx="1097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物业端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工单</a:t>
            </a:r>
            <a:r>
              <a:rPr lang="zh-CN" altLang="en-US"/>
              <a:t>事项</a:t>
            </a:r>
            <a:endParaRPr lang="zh-CN" altLang="en-US"/>
          </a:p>
          <a:p>
            <a:r>
              <a:rPr lang="zh-CN" altLang="en-US"/>
              <a:t>收费</a:t>
            </a:r>
            <a:endParaRPr lang="zh-CN" altLang="en-US"/>
          </a:p>
          <a:p>
            <a:r>
              <a:rPr lang="zh-CN" altLang="en-US"/>
              <a:t>物品</a:t>
            </a:r>
            <a:endParaRPr lang="zh-CN" altLang="en-US"/>
          </a:p>
          <a:p>
            <a:r>
              <a:rPr lang="zh-CN" altLang="en-US"/>
              <a:t>考勤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56130" y="2136775"/>
            <a:ext cx="1097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资源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房产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zh-CN" altLang="en-US"/>
              <a:t>收费</a:t>
            </a:r>
            <a:r>
              <a:rPr lang="zh-CN" altLang="en-US"/>
              <a:t>管理</a:t>
            </a:r>
            <a:endParaRPr lang="zh-CN" altLang="en-US"/>
          </a:p>
          <a:p>
            <a:r>
              <a:rPr lang="zh-CN" altLang="en-US"/>
              <a:t>采购物品</a:t>
            </a:r>
            <a:endParaRPr lang="zh-CN" altLang="en-US"/>
          </a:p>
          <a:p>
            <a:r>
              <a:rPr lang="zh-CN" altLang="en-US"/>
              <a:t>设备</a:t>
            </a:r>
            <a:r>
              <a:rPr lang="zh-CN" altLang="en-US"/>
              <a:t>保养</a:t>
            </a:r>
            <a:endParaRPr lang="zh-CN" altLang="en-US"/>
          </a:p>
          <a:p>
            <a:r>
              <a:rPr lang="zh-CN" altLang="en-US"/>
              <a:t>合同</a:t>
            </a:r>
            <a:endParaRPr lang="zh-CN" altLang="en-US"/>
          </a:p>
          <a:p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451860" y="2136775"/>
            <a:ext cx="6400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服务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车辆</a:t>
            </a:r>
            <a:endParaRPr lang="zh-CN" altLang="en-US"/>
          </a:p>
          <a:p>
            <a:r>
              <a:rPr lang="zh-CN" altLang="en-US"/>
              <a:t>设备</a:t>
            </a:r>
            <a:endParaRPr lang="zh-CN" altLang="en-US"/>
          </a:p>
          <a:p>
            <a:r>
              <a:rPr lang="zh-CN" altLang="en-US"/>
              <a:t>报修</a:t>
            </a:r>
            <a:endParaRPr lang="zh-CN" altLang="en-US"/>
          </a:p>
          <a:p>
            <a:r>
              <a:rPr lang="zh-CN" altLang="en-US"/>
              <a:t>巡检</a:t>
            </a:r>
            <a:endParaRPr lang="zh-CN" altLang="en-US"/>
          </a:p>
          <a:p>
            <a:r>
              <a:rPr lang="zh-CN" altLang="en-US"/>
              <a:t>工单</a:t>
            </a:r>
            <a:endParaRPr lang="zh-CN" altLang="en-US"/>
          </a:p>
          <a:p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32155" y="1443990"/>
            <a:ext cx="335915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服务</a:t>
            </a:r>
            <a:r>
              <a:rPr lang="zh-CN" altLang="en-US">
                <a:solidFill>
                  <a:schemeClr val="bg1"/>
                </a:solidFill>
              </a:rPr>
              <a:t>平台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2395" y="1443990"/>
            <a:ext cx="233553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移动端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9015" y="1443990"/>
            <a:ext cx="2335530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智能设备</a:t>
            </a:r>
            <a:r>
              <a:rPr lang="zh-CN" altLang="en-US">
                <a:solidFill>
                  <a:schemeClr val="bg1"/>
                </a:solidFill>
              </a:rPr>
              <a:t>服务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>
                <a:latin typeface="+mj-ea"/>
                <a:ea typeface="+mj-ea"/>
              </a:rPr>
              <a:t>02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解决</a:t>
            </a:r>
            <a:r>
              <a:rPr dirty="0"/>
              <a:t>方案</a:t>
            </a:r>
            <a:endParaRPr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786381"/>
            <a:ext cx="10515600" cy="622618"/>
          </a:xfrm>
        </p:spPr>
        <p:txBody>
          <a:bodyPr/>
          <a:lstStyle/>
          <a:p>
            <a:r>
              <a:rPr sz="2000" dirty="0">
                <a:solidFill>
                  <a:schemeClr val="tx1"/>
                </a:solidFill>
              </a:rPr>
              <a:t>实现物业全面、严谨、安全的收费管理，提升收缴率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内容占位符 1"/>
          <p:cNvPicPr>
            <a:picLocks noChangeAspect="1"/>
          </p:cNvPicPr>
          <p:nvPr>
            <p:ph idx="3"/>
          </p:nvPr>
        </p:nvPicPr>
        <p:blipFill>
          <a:blip r:embed="rId2"/>
          <a:stretch>
            <a:fillRect/>
          </a:stretch>
        </p:blipFill>
        <p:spPr>
          <a:xfrm>
            <a:off x="12548235" y="276225"/>
            <a:ext cx="1908175" cy="2026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870" y="2408555"/>
            <a:ext cx="1907540" cy="1133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8870" y="3648075"/>
            <a:ext cx="1908175" cy="4575175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216344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000" b="0" i="0" u="none" strike="noStrike" kern="1200" cap="none" spc="300" normalizeH="0" baseline="0" smtClean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  <a:ea typeface="+mj-lt"/>
                <a:cs typeface="MiSans Normal" panose="00000500000000000000" charset="-122"/>
              </a:defRPr>
            </a:lvl1pPr>
          </a:lstStyle>
          <a:p>
            <a:r>
              <a:rPr dirty="0"/>
              <a:t>一、打造全面饱和收入平台</a:t>
            </a:r>
            <a:endParaRPr dirty="0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/>
              <a:t>收费</a:t>
            </a:r>
            <a:r>
              <a:rPr dirty="0"/>
              <a:t>集中管理</a:t>
            </a:r>
            <a:endParaRPr dirty="0"/>
          </a:p>
        </p:txBody>
      </p:sp>
      <p:sp>
        <p:nvSpPr>
          <p:cNvPr id="8" name="文本框 7"/>
          <p:cNvSpPr txBox="1"/>
          <p:nvPr/>
        </p:nvSpPr>
        <p:spPr>
          <a:xfrm>
            <a:off x="1173480" y="125285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盘得清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59530" y="125285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算</a:t>
            </a:r>
            <a:r>
              <a:rPr lang="zh-CN" altLang="en-US">
                <a:solidFill>
                  <a:schemeClr val="bg1"/>
                </a:solidFill>
              </a:rPr>
              <a:t>得准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45580" y="125285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管得</a:t>
            </a:r>
            <a:r>
              <a:rPr lang="zh-CN" altLang="en-US">
                <a:solidFill>
                  <a:schemeClr val="bg1"/>
                </a:solidFill>
              </a:rPr>
              <a:t>住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31630" y="1252855"/>
            <a:ext cx="1323975" cy="3683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提效益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2090" y="17913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资源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224655" y="1791335"/>
            <a:ext cx="640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规则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87845" y="17913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管控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573895" y="17913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收益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6280" y="2466340"/>
            <a:ext cx="2238375" cy="2828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946150" y="3242310"/>
            <a:ext cx="18916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、房屋</a:t>
            </a:r>
            <a:r>
              <a:rPr lang="zh-CN" altLang="en-US" sz="1400"/>
              <a:t>资源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、商铺</a:t>
            </a:r>
            <a:r>
              <a:rPr lang="zh-CN" altLang="en-US" sz="1400"/>
              <a:t>资源</a:t>
            </a:r>
            <a:endParaRPr lang="zh-CN" altLang="en-US" sz="1400"/>
          </a:p>
          <a:p>
            <a:r>
              <a:rPr lang="en-US" altLang="zh-CN" sz="1400"/>
              <a:t>3</a:t>
            </a:r>
            <a:r>
              <a:rPr lang="zh-CN" altLang="en-US" sz="1400"/>
              <a:t>、车位</a:t>
            </a:r>
            <a:r>
              <a:rPr lang="zh-CN" altLang="en-US" sz="1400"/>
              <a:t>资源</a:t>
            </a:r>
            <a:endParaRPr lang="zh-CN" altLang="en-US" sz="1400"/>
          </a:p>
          <a:p>
            <a:r>
              <a:rPr lang="en-US" altLang="zh-CN" sz="1400"/>
              <a:t>4</a:t>
            </a:r>
            <a:r>
              <a:rPr lang="zh-CN" altLang="en-US" sz="1400"/>
              <a:t>、客户</a:t>
            </a:r>
            <a:r>
              <a:rPr lang="en-US" altLang="zh-CN" sz="1400"/>
              <a:t>/</a:t>
            </a:r>
            <a:r>
              <a:rPr lang="zh-CN" altLang="en-US" sz="1400"/>
              <a:t>供应商</a:t>
            </a:r>
            <a:r>
              <a:rPr lang="zh-CN" altLang="en-US" sz="1400"/>
              <a:t>资源</a:t>
            </a:r>
            <a:endParaRPr lang="zh-CN" altLang="en-US" sz="1400"/>
          </a:p>
          <a:p>
            <a:r>
              <a:rPr lang="en-US" altLang="zh-CN" sz="1400"/>
              <a:t>5</a:t>
            </a:r>
            <a:r>
              <a:rPr lang="zh-CN" altLang="en-US" sz="1400"/>
              <a:t>、收费项目</a:t>
            </a:r>
            <a:r>
              <a:rPr lang="zh-CN" altLang="en-US" sz="1400"/>
              <a:t>资源</a:t>
            </a:r>
            <a:endParaRPr lang="zh-CN" altLang="en-US" sz="1400"/>
          </a:p>
        </p:txBody>
      </p:sp>
      <p:sp>
        <p:nvSpPr>
          <p:cNvPr id="2" name="矩形 1"/>
          <p:cNvSpPr/>
          <p:nvPr/>
        </p:nvSpPr>
        <p:spPr>
          <a:xfrm>
            <a:off x="3402330" y="2466340"/>
            <a:ext cx="2238375" cy="2828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632200" y="3242310"/>
            <a:ext cx="18916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、统一收费项目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、统一收费周期</a:t>
            </a:r>
            <a:endParaRPr lang="zh-CN" altLang="en-US" sz="1400"/>
          </a:p>
          <a:p>
            <a:r>
              <a:rPr lang="en-US" altLang="zh-CN" sz="1400"/>
              <a:t>3</a:t>
            </a:r>
            <a:r>
              <a:rPr lang="zh-CN" altLang="en-US" sz="1400"/>
              <a:t>、</a:t>
            </a:r>
            <a:r>
              <a:rPr lang="zh-CN" altLang="en-US" sz="1400"/>
              <a:t>付费类型</a:t>
            </a:r>
            <a:endParaRPr lang="zh-CN" altLang="en-US" sz="1400"/>
          </a:p>
          <a:p>
            <a:r>
              <a:rPr lang="en-US" altLang="zh-CN" sz="1400"/>
              <a:t>4</a:t>
            </a:r>
            <a:r>
              <a:rPr lang="zh-CN" altLang="en-US" sz="1400"/>
              <a:t>、自动计算收费规则</a:t>
            </a:r>
            <a:r>
              <a:rPr lang="en-US" altLang="zh-CN" sz="1400"/>
              <a:t>5</a:t>
            </a:r>
            <a:r>
              <a:rPr lang="zh-CN" altLang="en-US" sz="1400"/>
              <a:t>、欠费催缴</a:t>
            </a:r>
            <a:r>
              <a:rPr lang="zh-CN" altLang="en-US" sz="1400"/>
              <a:t>标准</a:t>
            </a:r>
            <a:endParaRPr lang="zh-CN" altLang="en-US" sz="1400"/>
          </a:p>
          <a:p>
            <a:r>
              <a:rPr lang="en-US" altLang="zh-CN" sz="1400"/>
              <a:t>6</a:t>
            </a:r>
            <a:r>
              <a:rPr lang="zh-CN" altLang="en-US" sz="1400"/>
              <a:t>、优惠折扣</a:t>
            </a:r>
            <a:r>
              <a:rPr lang="zh-CN" altLang="en-US" sz="1400"/>
              <a:t>标准</a:t>
            </a:r>
            <a:endParaRPr lang="zh-CN" altLang="en-US" sz="1400"/>
          </a:p>
        </p:txBody>
      </p:sp>
      <p:sp>
        <p:nvSpPr>
          <p:cNvPr id="5" name="矩形 4"/>
          <p:cNvSpPr/>
          <p:nvPr/>
        </p:nvSpPr>
        <p:spPr>
          <a:xfrm>
            <a:off x="6088380" y="2466340"/>
            <a:ext cx="2238375" cy="2828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318250" y="3242310"/>
            <a:ext cx="18916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、收费</a:t>
            </a:r>
            <a:r>
              <a:rPr lang="zh-CN" altLang="en-US" sz="1400"/>
              <a:t>管理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、退费</a:t>
            </a:r>
            <a:r>
              <a:rPr lang="zh-CN" altLang="en-US" sz="1400"/>
              <a:t>审核</a:t>
            </a:r>
            <a:endParaRPr lang="zh-CN" altLang="en-US" sz="1400"/>
          </a:p>
          <a:p>
            <a:r>
              <a:rPr lang="en-US" altLang="zh-CN" sz="1400"/>
              <a:t>3</a:t>
            </a:r>
            <a:r>
              <a:rPr lang="zh-CN" altLang="en-US" sz="1400"/>
              <a:t>、调整单</a:t>
            </a:r>
            <a:r>
              <a:rPr lang="zh-CN" altLang="en-US" sz="1400"/>
              <a:t>审核</a:t>
            </a:r>
            <a:endParaRPr lang="zh-CN" altLang="en-US" sz="1400"/>
          </a:p>
          <a:p>
            <a:r>
              <a:rPr lang="en-US" altLang="zh-CN" sz="1400"/>
              <a:t>4</a:t>
            </a:r>
            <a:r>
              <a:rPr lang="zh-CN" altLang="en-US" sz="1400"/>
              <a:t>、代缴</a:t>
            </a:r>
            <a:r>
              <a:rPr lang="zh-CN" altLang="en-US" sz="1400"/>
              <a:t>管理</a:t>
            </a:r>
            <a:endParaRPr lang="zh-CN" altLang="en-US" sz="1400"/>
          </a:p>
          <a:p>
            <a:r>
              <a:rPr lang="en-US" altLang="zh-CN" sz="1400"/>
              <a:t>5</a:t>
            </a:r>
            <a:r>
              <a:rPr lang="zh-CN" altLang="en-US" sz="1400"/>
              <a:t>、违约金</a:t>
            </a:r>
            <a:r>
              <a:rPr lang="zh-CN" altLang="en-US" sz="1400"/>
              <a:t>管理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1286510" y="26454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资源</a:t>
            </a:r>
            <a:r>
              <a:rPr lang="zh-CN" altLang="en-US"/>
              <a:t>整合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958590" y="2654935"/>
            <a:ext cx="117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计算规则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600825" y="26358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业务</a:t>
            </a:r>
            <a:r>
              <a:rPr lang="zh-CN" altLang="en-US"/>
              <a:t>标准化</a:t>
            </a: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811260" y="2466340"/>
            <a:ext cx="2238375" cy="28282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9041130" y="3242310"/>
            <a:ext cx="18916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</a:t>
            </a:r>
            <a:r>
              <a:rPr lang="zh-CN" altLang="en-US" sz="1400"/>
              <a:t>、多种收费方式</a:t>
            </a:r>
            <a:endParaRPr lang="zh-CN" altLang="en-US" sz="1400"/>
          </a:p>
          <a:p>
            <a:r>
              <a:rPr lang="en-US" altLang="zh-CN" sz="1400"/>
              <a:t>2</a:t>
            </a:r>
            <a:r>
              <a:rPr lang="zh-CN" altLang="en-US" sz="1400"/>
              <a:t>、多维度分析</a:t>
            </a:r>
            <a:r>
              <a:rPr lang="zh-CN" altLang="en-US" sz="1400"/>
              <a:t>对比</a:t>
            </a:r>
            <a:endParaRPr lang="zh-CN" altLang="en-US" sz="1400"/>
          </a:p>
          <a:p>
            <a:r>
              <a:rPr lang="en-US" altLang="zh-CN" sz="1400"/>
              <a:t>3</a:t>
            </a:r>
            <a:r>
              <a:rPr lang="zh-CN" altLang="en-US" sz="1400"/>
              <a:t>、欠费原因</a:t>
            </a:r>
            <a:r>
              <a:rPr lang="zh-CN" altLang="en-US" sz="1400"/>
              <a:t>分类</a:t>
            </a:r>
            <a:endParaRPr lang="zh-CN" altLang="en-US" sz="1400"/>
          </a:p>
          <a:p>
            <a:r>
              <a:rPr lang="en-US" altLang="zh-CN" sz="1400"/>
              <a:t>4</a:t>
            </a:r>
            <a:r>
              <a:rPr lang="zh-CN" altLang="en-US" sz="1400"/>
              <a:t>、短信、维修催收</a:t>
            </a:r>
            <a:endParaRPr lang="zh-CN" altLang="en-US" sz="1400"/>
          </a:p>
          <a:p>
            <a:r>
              <a:rPr lang="en-US" altLang="zh-CN" sz="1400"/>
              <a:t>5</a:t>
            </a:r>
            <a:r>
              <a:rPr lang="zh-CN" altLang="en-US" sz="1400"/>
              <a:t>、各类收入</a:t>
            </a:r>
            <a:r>
              <a:rPr lang="zh-CN" altLang="en-US" sz="1400"/>
              <a:t>分析</a:t>
            </a:r>
            <a:endParaRPr lang="zh-CN" altLang="en-US" sz="1400"/>
          </a:p>
        </p:txBody>
      </p:sp>
      <p:sp>
        <p:nvSpPr>
          <p:cNvPr id="23" name="文本框 22"/>
          <p:cNvSpPr txBox="1"/>
          <p:nvPr/>
        </p:nvSpPr>
        <p:spPr>
          <a:xfrm>
            <a:off x="9323705" y="26358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提升</a:t>
            </a:r>
            <a:r>
              <a:rPr lang="zh-CN" altLang="en-US"/>
              <a:t>收益率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0"/>
  <p:tag name="KSO_WM_UNIT_ID" val="_1*i*10"/>
  <p:tag name="KSO_WM_UNIT_LAYERLEVEL" val="1"/>
  <p:tag name="KSO_WM_TAG_VERSION" val="1.0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113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1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16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 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17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14"/>
  <p:tag name="KSO_WM_SPECIAL_SOURCE" val="bdnull"/>
  <p:tag name="KSO_WM_TEMPLATE_THUMBS_INDEX" val="1、9"/>
</p:tagLst>
</file>

<file path=ppt/tags/tag17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78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4_1*f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汇报人：WPS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1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单击添加文档标题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80.xml><?xml version="1.0" encoding="utf-8"?>
<p:tagLst xmlns:p="http://schemas.openxmlformats.org/presentationml/2006/main">
  <p:tag name="KSO_WM_SLIDE_ID" val="custom20230314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314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73.7&quot;,&quot;top&quot;:&quot;78.5&quot;,&quot;width&quot;:&quot;702.55&quot;,&quot;height&quot;:&quot;350.15&quot;}"/>
</p:tagLst>
</file>

<file path=ppt/tags/tag18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4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DIAGRAM_GROUP_CODE" val="l1-1"/>
  <p:tag name="KSO_WM_UNIT_PRESET_TEXT" val="目录"/>
</p:tagLst>
</file>

<file path=ppt/tags/tag1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1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1_1"/>
  <p:tag name="KSO_WM_DIAGRAM_VERSION" val="3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0314_4*l_h_i*1_1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1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1_1"/>
  <p:tag name="KSO_WM_DIAGRAM_VERSION" val="3"/>
  <p:tag name="KSO_WM_UNIT_PRESET_TEXT" val="单击添加目录标题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2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2_1"/>
  <p:tag name="KSO_WM_DIAGRAM_VERSION" val="3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314_4*l_h_i*1_2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2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2_1"/>
  <p:tag name="KSO_WM_DIAGRAM_VERSION" val="3"/>
  <p:tag name="KSO_WM_UNIT_PRESET_TEXT" val="单击添加目录标题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3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3_1"/>
  <p:tag name="KSO_WM_DIAGRAM_VERSION" val="3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314_4*l_h_i*1_3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3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3_1"/>
  <p:tag name="KSO_WM_DIAGRAM_VERSION" val="3"/>
  <p:tag name="KSO_WM_UNIT_PRESET_TEXT" val="单击添加目录标题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2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2_1"/>
  <p:tag name="KSO_WM_DIAGRAM_VERSION" val="3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314_4*l_h_i*1_2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2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2_1"/>
  <p:tag name="KSO_WM_DIAGRAM_VERSION" val="3"/>
  <p:tag name="KSO_WM_UNIT_PRESET_TEXT" val="单击添加目录标题"/>
</p:tagLst>
</file>

<file path=ppt/tags/tag194.xml><?xml version="1.0" encoding="utf-8"?>
<p:tagLst xmlns:p="http://schemas.openxmlformats.org/presentationml/2006/main">
  <p:tag name="KSO_WM_SLIDE_ID" val="custom20230314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0314"/>
  <p:tag name="KSO_WM_SLIDE_TYPE" val="contents"/>
  <p:tag name="KSO_WM_SLIDE_SUBTYPE" val="diag"/>
  <p:tag name="KSO_WM_SLIDE_LAYOUT" val="a_b_l"/>
  <p:tag name="KSO_WM_SLIDE_LAYOUT_CNT" val="1_1_1"/>
  <p:tag name="KSO_WM_SPECIAL_SOURCE" val="bdnull"/>
  <p:tag name="KSO_WM_DIAGRAM_GROUP_CODE" val="l1-1"/>
  <p:tag name="KSO_WM_SLIDE_DIAGTYPE" val="l"/>
</p:tagLst>
</file>

<file path=ppt/tags/tag19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314_7*e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01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7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197.xml><?xml version="1.0" encoding="utf-8"?>
<p:tagLst xmlns:p="http://schemas.openxmlformats.org/presentationml/2006/main">
  <p:tag name="KSO_WM_SLIDE_ID" val="custom20230314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314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504.35&quot;,&quot;top&quot;:&quot;139.2&quot;,&quot;width&quot;:&quot;435.7&quot;,&quot;height&quot;:&quot;210&quot;}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9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3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0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314_7*e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01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7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206.xml><?xml version="1.0" encoding="utf-8"?>
<p:tagLst xmlns:p="http://schemas.openxmlformats.org/presentationml/2006/main">
  <p:tag name="KSO_WM_SLIDE_ID" val="custom20230314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314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504.35&quot;,&quot;top&quot;:&quot;139.2&quot;,&quot;width&quot;:&quot;435.7&quot;,&quot;height&quot;:&quot;210&quot;}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0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3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5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7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1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3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6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28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2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4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6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3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4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43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45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47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4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5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52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314_7*e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01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7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254.xml><?xml version="1.0" encoding="utf-8"?>
<p:tagLst xmlns:p="http://schemas.openxmlformats.org/presentationml/2006/main">
  <p:tag name="KSO_WM_SLIDE_ID" val="custom20230314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314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504.35&quot;,&quot;top&quot;:&quot;139.2&quot;,&quot;width&quot;:&quot;435.7&quot;,&quot;height&quot;:&quot;210&quot;}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56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58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262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63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314_7*e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01"/>
</p:tagLst>
</file>

<file path=ppt/tags/tag2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7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265.xml><?xml version="1.0" encoding="utf-8"?>
<p:tagLst xmlns:p="http://schemas.openxmlformats.org/presentationml/2006/main">
  <p:tag name="KSO_WM_SLIDE_ID" val="custom20230314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314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504.35&quot;,&quot;top&quot;:&quot;139.2&quot;,&quot;width&quot;:&quot;435.7&quot;,&quot;height&quot;:&quot;210&quot;}"/>
</p:tagLst>
</file>

<file path=ppt/tags/tag266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267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4_9*f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汇报人：WPS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9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THANK  YOU"/>
</p:tagLst>
</file>

<file path=ppt/tags/tag269.xml><?xml version="1.0" encoding="utf-8"?>
<p:tagLst xmlns:p="http://schemas.openxmlformats.org/presentationml/2006/main">
  <p:tag name="KSO_WM_SLIDE_ID" val="custom20230314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314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73.7&quot;,&quot;top&quot;:&quot;78.5&quot;,&quot;width&quot;:&quot;702.55&quot;,&quot;height&quot;:&quot;350.15&quot;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COMMONDATA" val="eyJjb3VudCI6MzksImhkaWQiOiJhNzZkZmI3NmI0NWU4ZWI5ZWYzYmE5NjQ0YmQ2NTJjOCIsInVzZXJDb3VudCI6MX0="/>
  <p:tag name="KSO_WPP_MARK_KEY" val="7023136d-9efa-45e3-91bf-b99ccddb9299"/>
</p:tagLst>
</file>

<file path=ppt/tags/tag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33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1.0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6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 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7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14"/>
  <p:tag name="KSO_WM_SPECIAL_SOURCE" val="bdnull"/>
  <p:tag name="KSO_WM_TEMPLATE_THUMBS_INDEX" val="1、9"/>
</p:tagLst>
</file>

<file path=ppt/tags/tag7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8"/>
  <p:tag name="KSO_WM_UNIT_ID" val="_1*i*8"/>
  <p:tag name="KSO_WM_UNIT_LAYERLEVEL" val="1"/>
  <p:tag name="KSO_WM_TAG_VERSION" val="1.0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8"/>
  <p:tag name="KSO_WM_UNIT_ID" val="_1*i*8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9"/>
  <p:tag name="KSO_WM_UNIT_ID" val="_1*i*9"/>
  <p:tag name="KSO_WM_UNIT_LAYERLEVEL" val="1"/>
  <p:tag name="KSO_WM_TAG_VERSION" val="1.0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0"/>
  <p:tag name="KSO_WM_UNIT_ID" val="_1*i*10"/>
  <p:tag name="KSO_WM_UNIT_LAYERLEVEL" val="1"/>
  <p:tag name="KSO_WM_TAG_VERSION" val="1.0"/>
</p:tagLst>
</file>

<file path=ppt/tags/tag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</p:tagLst>
</file>

<file path=ppt/tags/tag89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9"/>
  <p:tag name="KSO_WM_UNIT_ID" val="_1*i*9"/>
  <p:tag name="KSO_WM_UNIT_LAYERLEVEL" val="1"/>
  <p:tag name="KSO_WM_TAG_VERSION" val="1.0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102">
      <a:dk1>
        <a:srgbClr val="000000"/>
      </a:dk1>
      <a:lt1>
        <a:srgbClr val="FFFFFF"/>
      </a:lt1>
      <a:dk2>
        <a:srgbClr val="011163"/>
      </a:dk2>
      <a:lt2>
        <a:srgbClr val="F3F5FF"/>
      </a:lt2>
      <a:accent1>
        <a:srgbClr val="4864FC"/>
      </a:accent1>
      <a:accent2>
        <a:srgbClr val="6C5EDE"/>
      </a:accent2>
      <a:accent3>
        <a:srgbClr val="9059BF"/>
      </a:accent3>
      <a:accent4>
        <a:srgbClr val="B453A1"/>
      </a:accent4>
      <a:accent5>
        <a:srgbClr val="D84E82"/>
      </a:accent5>
      <a:accent6>
        <a:srgbClr val="FC4864"/>
      </a:accent6>
      <a:hlink>
        <a:srgbClr val="0563C1"/>
      </a:hlink>
      <a:folHlink>
        <a:srgbClr val="954D72"/>
      </a:folHlink>
    </a:clrScheme>
    <a:fontScheme name="自定义 18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2">
      <a:dk1>
        <a:srgbClr val="000000"/>
      </a:dk1>
      <a:lt1>
        <a:srgbClr val="FFFFFF"/>
      </a:lt1>
      <a:dk2>
        <a:srgbClr val="011163"/>
      </a:dk2>
      <a:lt2>
        <a:srgbClr val="F3F5FF"/>
      </a:lt2>
      <a:accent1>
        <a:srgbClr val="4864FC"/>
      </a:accent1>
      <a:accent2>
        <a:srgbClr val="6C5EDE"/>
      </a:accent2>
      <a:accent3>
        <a:srgbClr val="9059BF"/>
      </a:accent3>
      <a:accent4>
        <a:srgbClr val="B453A1"/>
      </a:accent4>
      <a:accent5>
        <a:srgbClr val="D84E82"/>
      </a:accent5>
      <a:accent6>
        <a:srgbClr val="FC4864"/>
      </a:accent6>
      <a:hlink>
        <a:srgbClr val="0563C1"/>
      </a:hlink>
      <a:folHlink>
        <a:srgbClr val="954D72"/>
      </a:folHlink>
    </a:clrScheme>
    <a:fontScheme name="自定义 18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Normal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Normal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5007</Words>
  <Application>WPS 演示</Application>
  <PresentationFormat>宽屏</PresentationFormat>
  <Paragraphs>479</Paragraphs>
  <Slides>36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宋体</vt:lpstr>
      <vt:lpstr>Wingdings</vt:lpstr>
      <vt:lpstr>MiSans Normal</vt:lpstr>
      <vt:lpstr>苹方-简</vt:lpstr>
      <vt:lpstr>Wingdings</vt:lpstr>
      <vt:lpstr>MiSans Heavy</vt:lpstr>
      <vt:lpstr>Microsoft YaHei Bold</vt:lpstr>
      <vt:lpstr>微软雅黑</vt:lpstr>
      <vt:lpstr>Microsoft YaHei Regular</vt:lpstr>
      <vt:lpstr>Microsoft YaHei</vt:lpstr>
      <vt:lpstr>Arial Unicode MS</vt:lpstr>
      <vt:lpstr>MiSans Normal</vt:lpstr>
      <vt:lpstr>MiSans Heavy</vt:lpstr>
      <vt:lpstr>Office 主题</vt:lpstr>
      <vt:lpstr>1_Office 主题</vt:lpstr>
      <vt:lpstr>智慧健康社区服务系统</vt:lpstr>
      <vt:lpstr>目录</vt:lpstr>
      <vt:lpstr>行业背景</vt:lpstr>
      <vt:lpstr>社区和园区业务痛点分析</vt:lpstr>
      <vt:lpstr>社区和园区物业管理应对策略</vt:lpstr>
      <vt:lpstr>社区物业管理平台</vt:lpstr>
      <vt:lpstr>解决方案</vt:lpstr>
      <vt:lpstr>实现物业全面、严谨、安全的收费管理，提升收缴率</vt:lpstr>
      <vt:lpstr>收费集中管理</vt:lpstr>
      <vt:lpstr>资源整合</vt:lpstr>
      <vt:lpstr>房屋费用集中管理</vt:lpstr>
      <vt:lpstr>多种缴费方式，适用不同应用场景</vt:lpstr>
      <vt:lpstr>集成智能水电燃气表</vt:lpstr>
      <vt:lpstr>财务凭证对接？</vt:lpstr>
      <vt:lpstr>多种成熟的催缴方法，提升收缴率</vt:lpstr>
      <vt:lpstr>PowerPoint 演示文稿</vt:lpstr>
      <vt:lpstr>精细化成本管控</vt:lpstr>
      <vt:lpstr>人力资源管理</vt:lpstr>
      <vt:lpstr>物料管理</vt:lpstr>
      <vt:lpstr>合同管理</vt:lpstr>
      <vt:lpstr>供应商管理：建立分包合同的履约检查机制，付款和评审相关</vt:lpstr>
      <vt:lpstr>PowerPoint 演示文稿</vt:lpstr>
      <vt:lpstr>全面品质服务</vt:lpstr>
      <vt:lpstr>设备设施安全巡检管理</vt:lpstr>
      <vt:lpstr>工单管理场景</vt:lpstr>
      <vt:lpstr>客户智慧停车服务</vt:lpstr>
      <vt:lpstr>客户智慧门禁服务</vt:lpstr>
      <vt:lpstr>在线查费缴费</vt:lpstr>
      <vt:lpstr>方案总结</vt:lpstr>
      <vt:lpstr>极致物业和园区物业方案价值</vt:lpstr>
      <vt:lpstr>减员提效 降本增收 提升客户满意度</vt:lpstr>
      <vt:lpstr>减员提效 降本增收 提升客户满意度</vt:lpstr>
      <vt:lpstr>减员提效 降本增收 提升客户满意度</vt:lpstr>
      <vt:lpstr>成功案例</vt:lpstr>
      <vt:lpstr>PowerPoint 演示文稿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简一</cp:lastModifiedBy>
  <cp:revision>367</cp:revision>
  <dcterms:created xsi:type="dcterms:W3CDTF">2024-03-25T10:35:39Z</dcterms:created>
  <dcterms:modified xsi:type="dcterms:W3CDTF">2024-03-25T10:35:39Z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ICV">
    <vt:lpwstr>29719512CD7676CAA9B10B65D6531936_41</vt:lpwstr>
  </property>
  <property fmtid="{D5CDD505-2E9C-101B-9397-08002B2CF9AE}" pid="4" name="KSOTemplateUUID">
    <vt:lpwstr>v1.0_mb_WWKVAA3calnmZWOTug9OwQ==</vt:lpwstr>
  </property>
</Properties>
</file>