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" Type="http://schemas.openxmlformats.org/officeDocument/2006/relationships/slide" Target="slides/slide2.xml"/><Relationship Id="rId25" Type="http://schemas.openxmlformats.org/officeDocument/2006/relationships/viewProps" Target="viewProps.xml"/><Relationship Id="rId24" Type="http://schemas.openxmlformats.org/officeDocument/2006/relationships/tableStyles" Target="tableStyles.xml"/><Relationship Id="rId23" Type="http://schemas.openxmlformats.org/officeDocument/2006/relationships/presProps" Target="presProps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7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hyperlink" Target="https://www.hello-sh.com" TargetMode="Externa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hyperlink" Target="https://shrctcpt.sh-italent.cn/declare/#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5.png"/><Relationship Id="rId6" Type="http://schemas.openxmlformats.org/officeDocument/2006/relationships/image" Target="../media/image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 1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0" name="rect 130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40308" y="1074420"/>
            <a:ext cx="10312907" cy="5155691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11034" y="1486052"/>
            <a:ext cx="2052116" cy="4830330"/>
          </a:xfrm>
          <a:prstGeom prst="rect">
            <a:avLst/>
          </a:prstGeom>
        </p:spPr>
      </p:pic>
      <p:graphicFrame>
        <p:nvGraphicFramePr>
          <p:cNvPr id="136" name="table 136"/>
          <p:cNvGraphicFramePr>
            <a:graphicFrameLocks noGrp="1"/>
          </p:cNvGraphicFramePr>
          <p:nvPr/>
        </p:nvGraphicFramePr>
        <p:xfrm>
          <a:off x="3311207" y="3399472"/>
          <a:ext cx="6306820" cy="858520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6306820"/>
              </a:tblGrid>
              <a:tr h="8521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6679" indent="-635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0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必填项：基本信息、单位信息、项目信息、教育经历</a:t>
                      </a:r>
                      <a:r>
                        <a:rPr sz="2000" kern="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  </a:t>
                      </a:r>
                      <a:r>
                        <a:rPr sz="20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工作经历、核心团队成员、分赛区选择、上传承诺书</a:t>
                      </a:r>
                      <a:endParaRPr sz="20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table 138"/>
          <p:cNvGraphicFramePr>
            <a:graphicFrameLocks noGrp="1"/>
          </p:cNvGraphicFramePr>
          <p:nvPr/>
        </p:nvGraphicFramePr>
        <p:xfrm>
          <a:off x="3311411" y="2310447"/>
          <a:ext cx="6306184" cy="826770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6306184"/>
              </a:tblGrid>
              <a:tr h="820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220" indent="-5714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0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根据实际情况，把左侧菜单栏里的内容填写完整，</a:t>
                      </a:r>
                      <a:r>
                        <a:rPr sz="2000" kern="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    </a:t>
                      </a:r>
                      <a:r>
                        <a:rPr sz="20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每完成一项，点击右下角的【下一步】按钮</a:t>
                      </a:r>
                      <a:endParaRPr sz="20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sp>
        <p:nvSpPr>
          <p:cNvPr id="140" name="textbox 140"/>
          <p:cNvSpPr/>
          <p:nvPr/>
        </p:nvSpPr>
        <p:spPr>
          <a:xfrm>
            <a:off x="7834884" y="1074420"/>
            <a:ext cx="3416934" cy="1080769"/>
          </a:xfrm>
          <a:prstGeom prst="rect">
            <a:avLst/>
          </a:prstGeom>
          <a:solidFill>
            <a:srgbClr val="4874C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93980" indent="3810" algn="l" rtl="0" eaLnBrk="0">
              <a:lnSpc>
                <a:spcPct val="112000"/>
              </a:lnSpc>
              <a:spcBef>
                <a:spcPts val="5"/>
              </a:spcBef>
              <a:tabLst/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★注意：非必填的菜单</a:t>
            </a:r>
            <a:r>
              <a:rPr sz="1400" b="1" kern="0" spc="-2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，即</a:t>
            </a: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使不填写内容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也需要点击【保存并下一步】否则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最后无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法提交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42" name="table 142"/>
          <p:cNvGraphicFramePr>
            <a:graphicFrameLocks noGrp="1"/>
          </p:cNvGraphicFramePr>
          <p:nvPr/>
        </p:nvGraphicFramePr>
        <p:xfrm>
          <a:off x="8844381" y="4520247"/>
          <a:ext cx="2682240" cy="920114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2682240"/>
              </a:tblGrid>
              <a:tr h="9137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1295" indent="-81914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0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点击【下一步】可验证</a:t>
                      </a:r>
                      <a:r>
                        <a:rPr sz="2000" kern="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必填项是否填写完整</a:t>
                      </a:r>
                      <a:endParaRPr sz="20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" name="table 144"/>
          <p:cNvGraphicFramePr>
            <a:graphicFrameLocks noGrp="1"/>
          </p:cNvGraphicFramePr>
          <p:nvPr/>
        </p:nvGraphicFramePr>
        <p:xfrm>
          <a:off x="6077267" y="5623877"/>
          <a:ext cx="2397760" cy="785494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2397760"/>
              </a:tblGrid>
              <a:tr h="7791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3405" indent="-85725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000" b="1" kern="0" spc="-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点击【暂存】</a:t>
                      </a:r>
                      <a:r>
                        <a:rPr sz="20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   </a:t>
                      </a:r>
                      <a:r>
                        <a:rPr sz="2000" b="1" kern="0" spc="-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可暂存信息</a:t>
                      </a:r>
                      <a:endParaRPr sz="20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103359" y="5849620"/>
            <a:ext cx="2177415" cy="461009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487167" y="3636111"/>
            <a:ext cx="794080" cy="530161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487155" y="2497073"/>
            <a:ext cx="794080" cy="530161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  <p:sp>
        <p:nvSpPr>
          <p:cNvPr id="156" name="path 156"/>
          <p:cNvSpPr/>
          <p:nvPr/>
        </p:nvSpPr>
        <p:spPr>
          <a:xfrm>
            <a:off x="10719816" y="5282183"/>
            <a:ext cx="172211" cy="42672"/>
          </a:xfrm>
          <a:custGeom>
            <a:avLst/>
            <a:gdLst/>
            <a:ahLst/>
            <a:cxnLst/>
            <a:rect l="0" t="0" r="0" b="0"/>
            <a:pathLst>
              <a:path w="271" h="67">
                <a:moveTo>
                  <a:pt x="0" y="0"/>
                </a:moveTo>
                <a:moveTo>
                  <a:pt x="0" y="0"/>
                </a:moveTo>
                <a:lnTo>
                  <a:pt x="0" y="16"/>
                </a:lnTo>
                <a:lnTo>
                  <a:pt x="271" y="16"/>
                </a:lnTo>
                <a:lnTo>
                  <a:pt x="271" y="0"/>
                </a:lnTo>
                <a:lnTo>
                  <a:pt x="0" y="0"/>
                </a:lnTo>
                <a:close/>
                <a:moveTo>
                  <a:pt x="0" y="33"/>
                </a:moveTo>
                <a:moveTo>
                  <a:pt x="0" y="33"/>
                </a:moveTo>
                <a:lnTo>
                  <a:pt x="0" y="67"/>
                </a:lnTo>
                <a:lnTo>
                  <a:pt x="271" y="67"/>
                </a:lnTo>
                <a:lnTo>
                  <a:pt x="271" y="33"/>
                </a:lnTo>
                <a:lnTo>
                  <a:pt x="0" y="33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8" name="picture 1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565308" y="5253469"/>
            <a:ext cx="482535" cy="567867"/>
          </a:xfrm>
          <a:prstGeom prst="rect">
            <a:avLst/>
          </a:prstGeom>
        </p:spPr>
      </p:pic>
      <p:pic>
        <p:nvPicPr>
          <p:cNvPr id="160" name="picture 1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441487" y="5809017"/>
            <a:ext cx="567867" cy="4825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 1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" name="rect 164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6" name="picture 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58468" y="1133855"/>
            <a:ext cx="9276588" cy="5343144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843020" y="2780665"/>
            <a:ext cx="4746307" cy="2429192"/>
          </a:xfrm>
          <a:prstGeom prst="rect">
            <a:avLst/>
          </a:prstGeom>
        </p:spPr>
      </p:pic>
      <p:sp>
        <p:nvSpPr>
          <p:cNvPr id="170" name="textbox 170"/>
          <p:cNvSpPr/>
          <p:nvPr/>
        </p:nvSpPr>
        <p:spPr>
          <a:xfrm>
            <a:off x="5346319" y="4326686"/>
            <a:ext cx="3169285" cy="703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5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15290" algn="l" rtl="0" eaLnBrk="0">
              <a:lnSpc>
                <a:spcPct val="88000"/>
              </a:lnSpc>
              <a:tabLst/>
            </a:pPr>
            <a:r>
              <a:rPr sz="23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点击【上传照片】</a:t>
            </a:r>
            <a:endParaRPr sz="2300" dirty="0">
              <a:latin typeface="SimHei"/>
              <a:ea typeface="SimHei"/>
              <a:cs typeface="SimHei"/>
            </a:endParaRPr>
          </a:p>
          <a:p>
            <a:pPr algn="r" rtl="0" eaLnBrk="0">
              <a:lnSpc>
                <a:spcPct val="88000"/>
              </a:lnSpc>
              <a:spcBef>
                <a:spcPts val="471"/>
              </a:spcBef>
              <a:tabLst/>
            </a:pPr>
            <a:r>
              <a:rPr sz="2300" b="1" kern="0" spc="-18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（1寸蓝底免冠证件照）</a:t>
            </a:r>
            <a:endParaRPr sz="2300" dirty="0">
              <a:latin typeface="SimHei"/>
              <a:ea typeface="SimHei"/>
              <a:cs typeface="SimHei"/>
            </a:endParaRPr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 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" name="rect 178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0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1768" y="1104900"/>
            <a:ext cx="10435399" cy="5388863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07434" y="4024629"/>
            <a:ext cx="3328148" cy="783310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6601714" y="5306491"/>
            <a:ext cx="4852034" cy="3352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5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8000"/>
              </a:lnSpc>
              <a:tabLst/>
            </a:pPr>
            <a:r>
              <a:rPr sz="2300" b="1" kern="0" spc="-9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（若有可填写各类奖项经历及荣誉）</a:t>
            </a:r>
            <a:endParaRPr sz="2300" dirty="0">
              <a:latin typeface="SimHei"/>
              <a:ea typeface="SimHei"/>
              <a:cs typeface="SimHei"/>
            </a:endParaRPr>
          </a:p>
        </p:txBody>
      </p:sp>
      <p:sp>
        <p:nvSpPr>
          <p:cNvPr id="186" name="textbox 186"/>
          <p:cNvSpPr/>
          <p:nvPr/>
        </p:nvSpPr>
        <p:spPr>
          <a:xfrm>
            <a:off x="7462341" y="4942636"/>
            <a:ext cx="3227070" cy="3352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5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2300" b="1" kern="0" spc="8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填写工作经历/创业经历</a:t>
            </a:r>
            <a:endParaRPr sz="2300" dirty="0">
              <a:latin typeface="SimHei"/>
              <a:ea typeface="SimHei"/>
              <a:cs typeface="SimHei"/>
            </a:endParaRPr>
          </a:p>
        </p:txBody>
      </p:sp>
      <p:pic>
        <p:nvPicPr>
          <p:cNvPr id="188" name="picture 1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 19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6" name="picture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1227" y="1021080"/>
            <a:ext cx="10829544" cy="5262371"/>
          </a:xfrm>
          <a:prstGeom prst="rect">
            <a:avLst/>
          </a:prstGeom>
        </p:spPr>
      </p:pic>
      <p:graphicFrame>
        <p:nvGraphicFramePr>
          <p:cNvPr id="198" name="table 198"/>
          <p:cNvGraphicFramePr>
            <a:graphicFrameLocks noGrp="1"/>
          </p:cNvGraphicFramePr>
          <p:nvPr/>
        </p:nvGraphicFramePr>
        <p:xfrm>
          <a:off x="676592" y="5167312"/>
          <a:ext cx="8013064" cy="857250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8013064"/>
              </a:tblGrid>
              <a:tr h="850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23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若企业在“海聚英才示范基地”园区内，请选择基地名称；</a:t>
                      </a:r>
                      <a:r>
                        <a:rPr sz="2300" kern="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300" b="1" kern="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若不在基地内的，则选择【非“海聚基地”企</a:t>
                      </a:r>
                      <a:r>
                        <a:rPr sz="23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业】</a:t>
                      </a:r>
                      <a:endParaRPr sz="23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sp>
        <p:nvSpPr>
          <p:cNvPr id="200" name="textbox 200"/>
          <p:cNvSpPr/>
          <p:nvPr/>
        </p:nvSpPr>
        <p:spPr>
          <a:xfrm>
            <a:off x="8172767" y="3633787"/>
            <a:ext cx="3343275" cy="476250"/>
          </a:xfrm>
          <a:prstGeom prst="rect">
            <a:avLst/>
          </a:pr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56210" algn="l" rtl="0" eaLnBrk="0">
              <a:lnSpc>
                <a:spcPct val="88000"/>
              </a:lnSpc>
              <a:spcBef>
                <a:spcPts val="2"/>
              </a:spcBef>
              <a:tabLst/>
            </a:pPr>
            <a:r>
              <a:rPr sz="2300" b="1" kern="0" spc="8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点击【选择】下拉菜单</a:t>
            </a:r>
            <a:endParaRPr sz="2300" dirty="0">
              <a:latin typeface="SimHei"/>
              <a:ea typeface="SimHei"/>
              <a:cs typeface="SimHei"/>
            </a:endParaRPr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303280" y="3850525"/>
            <a:ext cx="1251762" cy="1115186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66745" y="2837815"/>
            <a:ext cx="1965325" cy="507999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303509" y="3159759"/>
            <a:ext cx="918844" cy="446404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 2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" name="rect 214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16" name="picture 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11936" y="1068323"/>
            <a:ext cx="9576816" cy="5215128"/>
          </a:xfrm>
          <a:prstGeom prst="rect">
            <a:avLst/>
          </a:prstGeom>
        </p:spPr>
      </p:pic>
      <p:pic>
        <p:nvPicPr>
          <p:cNvPr id="218" name="picture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46475" y="1399540"/>
            <a:ext cx="8258048" cy="4161154"/>
          </a:xfrm>
          <a:prstGeom prst="rect">
            <a:avLst/>
          </a:prstGeom>
        </p:spPr>
      </p:pic>
      <p:sp>
        <p:nvSpPr>
          <p:cNvPr id="220" name="textbox 220"/>
          <p:cNvSpPr/>
          <p:nvPr/>
        </p:nvSpPr>
        <p:spPr>
          <a:xfrm>
            <a:off x="3660426" y="2174671"/>
            <a:ext cx="4908550" cy="7137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5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ct val="88000"/>
              </a:lnSpc>
              <a:tabLst/>
            </a:pPr>
            <a:r>
              <a:rPr sz="2300" b="1" kern="0" spc="9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点击【选择】下拉菜单进行赛</a:t>
            </a:r>
            <a:r>
              <a:rPr sz="2300" b="1" kern="0" spc="8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道选择</a:t>
            </a:r>
            <a:endParaRPr sz="23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  <a:tabLst/>
            </a:pPr>
            <a:r>
              <a:rPr sz="2000" b="1" kern="0" spc="-1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注：赛道选择后不能更改，请谨慎选择</a:t>
            </a:r>
            <a:endParaRPr sz="2000" dirty="0">
              <a:latin typeface="SimHei"/>
              <a:ea typeface="SimHei"/>
              <a:cs typeface="SimHei"/>
            </a:endParaRPr>
          </a:p>
        </p:txBody>
      </p:sp>
      <p:pic>
        <p:nvPicPr>
          <p:cNvPr id="222" name="picture 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 2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8" name="rect 228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0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8096" y="998219"/>
            <a:ext cx="10576559" cy="5140452"/>
          </a:xfrm>
          <a:prstGeom prst="rect">
            <a:avLst/>
          </a:prstGeom>
        </p:spPr>
      </p:pic>
      <p:sp>
        <p:nvSpPr>
          <p:cNvPr id="232" name="textbox 232"/>
          <p:cNvSpPr/>
          <p:nvPr/>
        </p:nvSpPr>
        <p:spPr>
          <a:xfrm>
            <a:off x="6854952" y="998220"/>
            <a:ext cx="4479290" cy="3543300"/>
          </a:xfrm>
          <a:prstGeom prst="rect">
            <a:avLst/>
          </a:prstGeom>
          <a:solidFill>
            <a:srgbClr val="F8CDA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99694" algn="l" rtl="0" eaLnBrk="0">
              <a:lnSpc>
                <a:spcPct val="90000"/>
              </a:lnSpc>
              <a:spcBef>
                <a:spcPts val="6"/>
              </a:spcBef>
              <a:tabLst/>
            </a:pPr>
            <a:r>
              <a:rPr sz="1700" b="1" kern="0" spc="5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★</a:t>
            </a:r>
            <a:r>
              <a:rPr sz="1700" b="1" kern="0" spc="5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注意</a:t>
            </a:r>
            <a:r>
              <a:rPr sz="1700" b="1" kern="0" spc="5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★</a:t>
            </a:r>
            <a:r>
              <a:rPr sz="1700" b="1" kern="0" spc="5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:</a:t>
            </a:r>
            <a:endParaRPr sz="1700" dirty="0">
              <a:latin typeface="SimHei"/>
              <a:ea typeface="SimHei"/>
              <a:cs typeface="SimHei"/>
            </a:endParaRPr>
          </a:p>
          <a:p>
            <a:pPr marL="100964" algn="l" rtl="0" eaLnBrk="0">
              <a:lnSpc>
                <a:spcPct val="90000"/>
              </a:lnSpc>
              <a:spcBef>
                <a:spcPts val="694"/>
              </a:spcBef>
              <a:tabLst/>
            </a:pP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请谨慎填写“核心团队成员”信息</a:t>
            </a:r>
            <a:endParaRPr sz="1700" dirty="0">
              <a:latin typeface="SimHei"/>
              <a:ea typeface="SimHei"/>
              <a:cs typeface="SimHei"/>
            </a:endParaRPr>
          </a:p>
          <a:p>
            <a:pPr marL="111125" indent="-9525" algn="l" rtl="0" eaLnBrk="0">
              <a:lnSpc>
                <a:spcPct val="123000"/>
              </a:lnSpc>
              <a:spcBef>
                <a:spcPts val="311"/>
              </a:spcBef>
              <a:tabLst/>
            </a:pP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相关信息将直接关联到后续奖励政策的享</a:t>
            </a:r>
            <a:r>
              <a:rPr sz="1700" kern="0" spc="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1700" b="1" kern="0" spc="8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受范围，请务必谨慎、准确地填</a:t>
            </a:r>
            <a:r>
              <a:rPr sz="1700" b="1" kern="0" spc="7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写。</a:t>
            </a:r>
            <a:endParaRPr sz="1700" dirty="0">
              <a:latin typeface="SimHei"/>
              <a:ea typeface="SimHei"/>
              <a:cs typeface="SimHei"/>
            </a:endParaRPr>
          </a:p>
          <a:p>
            <a:pPr marL="102870" indent="-5080" algn="l" rtl="0" eaLnBrk="0">
              <a:lnSpc>
                <a:spcPct val="125000"/>
              </a:lnSpc>
              <a:spcBef>
                <a:spcPts val="154"/>
              </a:spcBef>
              <a:tabLst/>
            </a:pP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核心团队成员可包括企业董事、高级管理</a:t>
            </a:r>
            <a:r>
              <a:rPr sz="1700" kern="0" spc="1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1700" b="1" kern="0" spc="7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人员以及核心技术人员。</a:t>
            </a:r>
            <a:endParaRPr sz="1700" dirty="0">
              <a:latin typeface="SimHei"/>
              <a:ea typeface="SimHei"/>
              <a:cs typeface="SimHei"/>
            </a:endParaRPr>
          </a:p>
          <a:p>
            <a:pPr marL="99060" indent="-1270" algn="l" rtl="0" eaLnBrk="0">
              <a:lnSpc>
                <a:spcPct val="126000"/>
              </a:lnSpc>
              <a:spcBef>
                <a:spcPts val="93"/>
              </a:spcBef>
              <a:tabLst/>
            </a:pP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核心技术人员特指：技术负责人、研发主</a:t>
            </a:r>
            <a:r>
              <a:rPr sz="1700" kern="0" spc="1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管、研发部门关键成员、主要知识产权与</a:t>
            </a:r>
            <a:r>
              <a:rPr sz="1700" kern="0" spc="1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非专利技术的发明者或设计者，以及主要</a:t>
            </a:r>
            <a:r>
              <a:rPr sz="1700" kern="0" spc="1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1700" b="1" kern="0" spc="7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技术标准的制定者等。</a:t>
            </a:r>
            <a:endParaRPr sz="1700" dirty="0">
              <a:latin typeface="SimHei"/>
              <a:ea typeface="SimHei"/>
              <a:cs typeface="SimHei"/>
            </a:endParaRPr>
          </a:p>
        </p:txBody>
      </p:sp>
      <p:pic>
        <p:nvPicPr>
          <p:cNvPr id="234" name="picture 2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34379" y="872769"/>
            <a:ext cx="1048106" cy="722706"/>
          </a:xfrm>
          <a:prstGeom prst="rect">
            <a:avLst/>
          </a:prstGeom>
        </p:spPr>
      </p:pic>
      <p:pic>
        <p:nvPicPr>
          <p:cNvPr id="236" name="picture 2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30879" y="2103120"/>
            <a:ext cx="1310004" cy="355600"/>
          </a:xfrm>
          <a:prstGeom prst="rect">
            <a:avLst/>
          </a:prstGeom>
        </p:spPr>
      </p:pic>
      <p:pic>
        <p:nvPicPr>
          <p:cNvPr id="238" name="picture 2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240" name="picture 2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916804" y="1059815"/>
            <a:ext cx="956945" cy="355600"/>
          </a:xfrm>
          <a:prstGeom prst="rect">
            <a:avLst/>
          </a:prstGeom>
        </p:spPr>
      </p:pic>
      <p:pic>
        <p:nvPicPr>
          <p:cNvPr id="242" name="picture 2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 2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6" name="rect 246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8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8848" y="1101852"/>
            <a:ext cx="10864596" cy="5280659"/>
          </a:xfrm>
          <a:prstGeom prst="rect">
            <a:avLst/>
          </a:prstGeom>
        </p:spPr>
      </p:pic>
      <p:sp>
        <p:nvSpPr>
          <p:cNvPr id="250" name="textbox 250"/>
          <p:cNvSpPr/>
          <p:nvPr/>
        </p:nvSpPr>
        <p:spPr>
          <a:xfrm>
            <a:off x="5780722" y="2552382"/>
            <a:ext cx="5133340" cy="3300095"/>
          </a:xfrm>
          <a:prstGeom prst="rect">
            <a:avLst/>
          </a:pr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19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818514" algn="l" rtl="0" eaLnBrk="0">
              <a:lnSpc>
                <a:spcPct val="88000"/>
              </a:lnSpc>
              <a:tabLst/>
            </a:pP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分赛区</a:t>
            </a:r>
            <a:r>
              <a:rPr sz="2100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请选择：</a:t>
            </a:r>
            <a:r>
              <a:rPr sz="2100" kern="0" spc="-81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【上海分赛区】</a:t>
            </a:r>
            <a:endParaRPr sz="21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814069" algn="l" rtl="0" eaLnBrk="0">
              <a:lnSpc>
                <a:spcPct val="88000"/>
              </a:lnSpc>
              <a:spcBef>
                <a:spcPts val="639"/>
              </a:spcBef>
              <a:tabLst/>
            </a:pP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落地区</a:t>
            </a:r>
            <a:r>
              <a:rPr sz="2100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请选择：</a:t>
            </a:r>
            <a:r>
              <a:rPr sz="2100" kern="0" spc="-85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【普陀区】</a:t>
            </a:r>
            <a:endParaRPr sz="21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20345" algn="l" rtl="0" eaLnBrk="0">
              <a:lnSpc>
                <a:spcPct val="90000"/>
              </a:lnSpc>
              <a:spcBef>
                <a:spcPts val="3"/>
              </a:spcBef>
              <a:tabLst/>
            </a:pPr>
            <a:r>
              <a:rPr sz="1700" b="1" kern="0" spc="7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若无法填写，可联系彭老师：13916711164</a:t>
            </a:r>
            <a:endParaRPr sz="1700" dirty="0">
              <a:latin typeface="SimHei"/>
              <a:ea typeface="SimHei"/>
              <a:cs typeface="SimHei"/>
            </a:endParaRPr>
          </a:p>
        </p:txBody>
      </p:sp>
      <p:graphicFrame>
        <p:nvGraphicFramePr>
          <p:cNvPr id="252" name="table 252"/>
          <p:cNvGraphicFramePr>
            <a:graphicFrameLocks noGrp="1"/>
          </p:cNvGraphicFramePr>
          <p:nvPr/>
        </p:nvGraphicFramePr>
        <p:xfrm>
          <a:off x="3218814" y="3863975"/>
          <a:ext cx="7469505" cy="2004695"/>
        </p:xfrm>
        <a:graphic>
          <a:graphicData uri="http://schemas.openxmlformats.org/drawingml/2006/table">
            <a:tbl>
              <a:tblPr/>
              <a:tblGrid>
                <a:gridCol w="1590039"/>
                <a:gridCol w="5879465"/>
              </a:tblGrid>
              <a:tr h="20046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4" name="picture 2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18179" y="2773679"/>
            <a:ext cx="7470139" cy="73342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626427" y="3389947"/>
            <a:ext cx="2453640" cy="1637982"/>
            <a:chOff x="0" y="0"/>
            <a:chExt cx="2453640" cy="1637982"/>
          </a:xfrm>
        </p:grpSpPr>
        <p:pic>
          <p:nvPicPr>
            <p:cNvPr id="256" name="picture 2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453640" cy="1637982"/>
            </a:xfrm>
            <a:prstGeom prst="rect">
              <a:avLst/>
            </a:prstGeom>
          </p:spPr>
        </p:pic>
        <p:sp>
          <p:nvSpPr>
            <p:cNvPr id="258" name="textbox 258"/>
            <p:cNvSpPr/>
            <p:nvPr/>
          </p:nvSpPr>
          <p:spPr>
            <a:xfrm>
              <a:off x="-12700" y="-12700"/>
              <a:ext cx="2479675" cy="16637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4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84785" algn="l" rtl="0" eaLnBrk="0">
                <a:lnSpc>
                  <a:spcPct val="88000"/>
                </a:lnSpc>
                <a:spcBef>
                  <a:spcPts val="3"/>
                </a:spcBef>
                <a:tabLst/>
              </a:pPr>
              <a:r>
                <a:rPr sz="2700" b="1" kern="0" spc="7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普陀区选拔赛</a:t>
              </a:r>
              <a:endParaRPr sz="2700" dirty="0">
                <a:latin typeface="SimHei"/>
                <a:ea typeface="SimHei"/>
                <a:cs typeface="SimHei"/>
              </a:endParaRPr>
            </a:p>
          </p:txBody>
        </p:sp>
      </p:grpSp>
      <p:pic>
        <p:nvPicPr>
          <p:cNvPr id="260" name="picture 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775200" y="4393844"/>
            <a:ext cx="1046200" cy="645236"/>
          </a:xfrm>
          <a:prstGeom prst="rect">
            <a:avLst/>
          </a:prstGeom>
        </p:spPr>
      </p:pic>
      <p:pic>
        <p:nvPicPr>
          <p:cNvPr id="262" name="picture 2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264" name="picture 2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  <p:pic>
        <p:nvPicPr>
          <p:cNvPr id="266" name="picture 2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069583" y="4263021"/>
            <a:ext cx="356361" cy="341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 2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0" name="rect 270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2" name="picture 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8848" y="1034795"/>
            <a:ext cx="10779252" cy="5260848"/>
          </a:xfrm>
          <a:prstGeom prst="rect">
            <a:avLst/>
          </a:prstGeom>
        </p:spPr>
      </p:pic>
      <p:sp>
        <p:nvSpPr>
          <p:cNvPr id="274" name="rect 274"/>
          <p:cNvSpPr/>
          <p:nvPr/>
        </p:nvSpPr>
        <p:spPr>
          <a:xfrm>
            <a:off x="5677852" y="5221287"/>
            <a:ext cx="5133340" cy="1175385"/>
          </a:xfrm>
          <a:prstGeom prst="rect">
            <a:avLst/>
          </a:pr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76" name="table 276"/>
          <p:cNvGraphicFramePr>
            <a:graphicFrameLocks noGrp="1"/>
          </p:cNvGraphicFramePr>
          <p:nvPr/>
        </p:nvGraphicFramePr>
        <p:xfrm>
          <a:off x="3218814" y="1829434"/>
          <a:ext cx="7699375" cy="4584065"/>
        </p:xfrm>
        <a:graphic>
          <a:graphicData uri="http://schemas.openxmlformats.org/drawingml/2006/table">
            <a:tbl>
              <a:tblPr/>
              <a:tblGrid>
                <a:gridCol w="2393314"/>
                <a:gridCol w="5306059"/>
              </a:tblGrid>
              <a:tr h="1048385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611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141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01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94304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34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★</a:t>
                      </a:r>
                      <a:r>
                        <a:rPr sz="3400" kern="0" spc="7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2100" b="1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落地区</a:t>
                      </a:r>
                      <a:r>
                        <a:rPr sz="21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100" b="1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请选择：</a:t>
                      </a:r>
                      <a:r>
                        <a:rPr sz="2100" kern="0" spc="-8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100" b="1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【普陀区】</a:t>
                      </a:r>
                      <a:endParaRPr sz="21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79700" algn="l" rtl="0" eaLnBrk="0">
                        <a:lnSpc>
                          <a:spcPct val="9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b="1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若无法填写，可联系彭老师：13916711164</a:t>
                      </a:r>
                      <a:endParaRPr sz="17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 rot="21600000">
            <a:off x="666115" y="3878262"/>
            <a:ext cx="2487930" cy="1660842"/>
            <a:chOff x="0" y="0"/>
            <a:chExt cx="2487930" cy="1660842"/>
          </a:xfrm>
        </p:grpSpPr>
        <p:pic>
          <p:nvPicPr>
            <p:cNvPr id="278" name="picture 2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487930" cy="1660842"/>
            </a:xfrm>
            <a:prstGeom prst="rect">
              <a:avLst/>
            </a:prstGeom>
          </p:spPr>
        </p:pic>
        <p:sp>
          <p:nvSpPr>
            <p:cNvPr id="280" name="textbox 280"/>
            <p:cNvSpPr/>
            <p:nvPr/>
          </p:nvSpPr>
          <p:spPr>
            <a:xfrm>
              <a:off x="-12700" y="-12700"/>
              <a:ext cx="2513964" cy="168656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4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54990" algn="l" rtl="0" eaLnBrk="0">
                <a:lnSpc>
                  <a:spcPct val="88000"/>
                </a:lnSpc>
                <a:spcBef>
                  <a:spcPts val="3"/>
                </a:spcBef>
                <a:tabLst/>
              </a:pPr>
              <a:r>
                <a:rPr sz="2700" b="1" kern="0" spc="6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海外项目</a:t>
              </a:r>
              <a:endParaRPr sz="2700" dirty="0">
                <a:latin typeface="SimHei"/>
                <a:ea typeface="SimHei"/>
                <a:cs typeface="SimHei"/>
              </a:endParaRPr>
            </a:p>
          </p:txBody>
        </p:sp>
      </p:grpSp>
      <p:graphicFrame>
        <p:nvGraphicFramePr>
          <p:cNvPr id="282" name="table 282"/>
          <p:cNvGraphicFramePr>
            <a:graphicFrameLocks noGrp="1"/>
          </p:cNvGraphicFramePr>
          <p:nvPr/>
        </p:nvGraphicFramePr>
        <p:xfrm>
          <a:off x="5677852" y="2321242"/>
          <a:ext cx="5133340" cy="451484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5133340"/>
              </a:tblGrid>
              <a:tr h="4451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4950" algn="l" rtl="0" eaLnBrk="0">
                        <a:lnSpc>
                          <a:spcPct val="7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34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★</a:t>
                      </a:r>
                      <a:r>
                        <a:rPr sz="3400" kern="0" spc="7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2100" b="1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项目地域</a:t>
                      </a:r>
                      <a:r>
                        <a:rPr sz="21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100" b="1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请选择：</a:t>
                      </a:r>
                      <a:r>
                        <a:rPr sz="2100" kern="0" spc="-8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100" b="1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【海外项目】</a:t>
                      </a:r>
                      <a:endParaRPr sz="21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sp>
        <p:nvSpPr>
          <p:cNvPr id="284" name="textbox 284"/>
          <p:cNvSpPr/>
          <p:nvPr/>
        </p:nvSpPr>
        <p:spPr>
          <a:xfrm>
            <a:off x="5666422" y="2981642"/>
            <a:ext cx="5133340" cy="452119"/>
          </a:xfrm>
          <a:prstGeom prst="rect">
            <a:avLst/>
          </a:pr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5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6000"/>
              </a:lnSpc>
              <a:spcBef>
                <a:spcPts val="1"/>
              </a:spcBef>
              <a:tabLst/>
            </a:pPr>
            <a:r>
              <a:rPr sz="3400" kern="0" spc="6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★</a:t>
            </a:r>
            <a:r>
              <a:rPr sz="3400" kern="0" spc="69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海外项目国家</a:t>
            </a:r>
            <a:r>
              <a:rPr sz="2100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如选择：</a:t>
            </a:r>
            <a:r>
              <a:rPr sz="2100" kern="0" spc="-89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【新加坡】</a:t>
            </a:r>
            <a:endParaRPr sz="2100" dirty="0">
              <a:latin typeface="SimHei"/>
              <a:ea typeface="SimHei"/>
              <a:cs typeface="SimHei"/>
            </a:endParaRPr>
          </a:p>
        </p:txBody>
      </p:sp>
      <p:sp>
        <p:nvSpPr>
          <p:cNvPr id="286" name="textbox 286"/>
          <p:cNvSpPr/>
          <p:nvPr/>
        </p:nvSpPr>
        <p:spPr>
          <a:xfrm>
            <a:off x="5677852" y="3733482"/>
            <a:ext cx="5133975" cy="441325"/>
          </a:xfrm>
          <a:prstGeom prst="rect">
            <a:avLst/>
          </a:pr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234950" algn="l" rtl="0" eaLnBrk="0">
              <a:lnSpc>
                <a:spcPct val="72000"/>
              </a:lnSpc>
              <a:spcBef>
                <a:spcPts val="1"/>
              </a:spcBef>
              <a:tabLst/>
            </a:pPr>
            <a:r>
              <a:rPr sz="3400" kern="0" spc="6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★</a:t>
            </a:r>
            <a:r>
              <a:rPr sz="3400" kern="0" spc="82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分赛区</a:t>
            </a:r>
            <a:r>
              <a:rPr sz="2100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请选择：</a:t>
            </a:r>
            <a:r>
              <a:rPr sz="2100" kern="0" spc="-88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100" b="1" kern="0" spc="6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【上海分赛区】</a:t>
            </a:r>
            <a:endParaRPr sz="2100" dirty="0">
              <a:latin typeface="SimHei"/>
              <a:ea typeface="SimHei"/>
              <a:cs typeface="SimHei"/>
            </a:endParaRPr>
          </a:p>
        </p:txBody>
      </p:sp>
      <p:pic>
        <p:nvPicPr>
          <p:cNvPr id="288" name="picture 2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72329" y="5179339"/>
            <a:ext cx="867765" cy="550621"/>
          </a:xfrm>
          <a:prstGeom prst="rect">
            <a:avLst/>
          </a:prstGeom>
        </p:spPr>
      </p:pic>
      <p:pic>
        <p:nvPicPr>
          <p:cNvPr id="290" name="picture 2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756784" y="2279294"/>
            <a:ext cx="789660" cy="550621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768214" y="2939694"/>
            <a:ext cx="789660" cy="550621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756784" y="3680104"/>
            <a:ext cx="789660" cy="550620"/>
          </a:xfrm>
          <a:prstGeom prst="rect">
            <a:avLst/>
          </a:prstGeom>
        </p:spPr>
      </p:pic>
      <p:pic>
        <p:nvPicPr>
          <p:cNvPr id="298" name="picture 2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 30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" name="rect 302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4" name="picture 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6300" y="982979"/>
            <a:ext cx="10367771" cy="551687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3261994" y="2621279"/>
            <a:ext cx="8170227" cy="2749232"/>
            <a:chOff x="0" y="0"/>
            <a:chExt cx="8170227" cy="2749232"/>
          </a:xfrm>
        </p:grpSpPr>
        <p:pic>
          <p:nvPicPr>
            <p:cNvPr id="306" name="picture 3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170227" cy="2749232"/>
            </a:xfrm>
            <a:prstGeom prst="rect">
              <a:avLst/>
            </a:prstGeom>
          </p:spPr>
        </p:pic>
        <p:sp>
          <p:nvSpPr>
            <p:cNvPr id="308" name="textbox 308"/>
            <p:cNvSpPr/>
            <p:nvPr/>
          </p:nvSpPr>
          <p:spPr>
            <a:xfrm>
              <a:off x="-12700" y="-12700"/>
              <a:ext cx="8195944" cy="27749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160270" indent="3810" algn="l" rtl="0" eaLnBrk="0">
                <a:lnSpc>
                  <a:spcPct val="96000"/>
                </a:lnSpc>
                <a:spcBef>
                  <a:spcPts val="5"/>
                </a:spcBef>
                <a:tabLst/>
              </a:pPr>
              <a:r>
                <a:rPr sz="2700" b="1" kern="0" spc="90" dirty="0">
                  <a:solidFill>
                    <a:srgbClr val="FF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请如实填写推荐单位、基地、园区或</a:t>
              </a:r>
              <a:r>
                <a:rPr sz="2700" kern="0" spc="0" dirty="0">
                  <a:solidFill>
                    <a:srgbClr val="FF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  </a:t>
              </a:r>
              <a:r>
                <a:rPr sz="2700" b="1" kern="0" spc="80" dirty="0">
                  <a:solidFill>
                    <a:srgbClr val="FF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推荐人相关信息</a:t>
              </a:r>
              <a:endParaRPr sz="2700" dirty="0">
                <a:latin typeface="SimHei"/>
                <a:ea typeface="SimHei"/>
                <a:cs typeface="SimHei"/>
              </a:endParaRPr>
            </a:p>
          </p:txBody>
        </p:sp>
      </p:grpSp>
      <p:graphicFrame>
        <p:nvGraphicFramePr>
          <p:cNvPr id="310" name="table 310"/>
          <p:cNvGraphicFramePr>
            <a:graphicFrameLocks noGrp="1"/>
          </p:cNvGraphicFramePr>
          <p:nvPr/>
        </p:nvGraphicFramePr>
        <p:xfrm>
          <a:off x="6872287" y="2096452"/>
          <a:ext cx="4560569" cy="1054100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4560569"/>
              </a:tblGrid>
              <a:tr h="1047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4869" indent="-807084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7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如有推荐机构/推荐人代码，</a:t>
                      </a:r>
                      <a:r>
                        <a:rPr sz="27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7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请直接填写推荐码</a:t>
                      </a:r>
                      <a:endParaRPr sz="27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pic>
        <p:nvPicPr>
          <p:cNvPr id="312" name="picture 3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61994" y="2078990"/>
            <a:ext cx="2762250" cy="494665"/>
          </a:xfrm>
          <a:prstGeom prst="rect">
            <a:avLst/>
          </a:prstGeom>
        </p:spPr>
      </p:pic>
      <p:sp>
        <p:nvSpPr>
          <p:cNvPr id="314" name="textbox 314"/>
          <p:cNvSpPr/>
          <p:nvPr/>
        </p:nvSpPr>
        <p:spPr>
          <a:xfrm>
            <a:off x="931201" y="1656156"/>
            <a:ext cx="506094" cy="2546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661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500" kern="0" spc="70" dirty="0">
                <a:solidFill>
                  <a:srgbClr val="FFFFFF">
                    <a:alpha val="100000"/>
                  </a:srgbClr>
                </a:solidFill>
                <a:latin typeface="Yu Gothic UI"/>
                <a:ea typeface="Yu Gothic UI"/>
                <a:cs typeface="Yu Gothic UI"/>
              </a:rPr>
              <a:t>⑫</a:t>
            </a:r>
            <a:r>
              <a:rPr sz="3500" kern="0" spc="20" dirty="0">
                <a:solidFill>
                  <a:srgbClr val="FFFFFF">
                    <a:alpha val="100000"/>
                  </a:srgbClr>
                </a:solidFill>
                <a:latin typeface="Yu Gothic UI"/>
                <a:ea typeface="Yu Gothic UI"/>
                <a:cs typeface="Yu Gothic UI"/>
              </a:rPr>
              <a:t>  </a:t>
            </a:r>
            <a:r>
              <a:rPr sz="3500" b="1" kern="0" spc="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推荐机构</a:t>
            </a:r>
            <a:endParaRPr sz="35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16" name="picture 3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086221" y="3374568"/>
            <a:ext cx="1282928" cy="872845"/>
          </a:xfrm>
          <a:prstGeom prst="rect">
            <a:avLst/>
          </a:prstGeom>
        </p:spPr>
      </p:pic>
      <p:sp>
        <p:nvSpPr>
          <p:cNvPr id="318" name="textbox 318"/>
          <p:cNvSpPr/>
          <p:nvPr/>
        </p:nvSpPr>
        <p:spPr>
          <a:xfrm>
            <a:off x="7389812" y="1355407"/>
            <a:ext cx="1567180" cy="594994"/>
          </a:xfrm>
          <a:prstGeom prst="rect">
            <a:avLst/>
          </a:pr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266065" algn="l" rtl="0" eaLnBrk="0">
              <a:lnSpc>
                <a:spcPct val="88000"/>
              </a:lnSpc>
              <a:spcBef>
                <a:spcPts val="5"/>
              </a:spcBef>
              <a:tabLst/>
            </a:pPr>
            <a:r>
              <a:rPr sz="2700" b="1" kern="0" spc="3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选填页</a:t>
            </a:r>
            <a:endParaRPr sz="2700" dirty="0">
              <a:latin typeface="SimHei"/>
              <a:ea typeface="SimHei"/>
              <a:cs typeface="SimHei"/>
            </a:endParaRPr>
          </a:p>
        </p:txBody>
      </p:sp>
      <p:pic>
        <p:nvPicPr>
          <p:cNvPr id="320" name="picture 3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042939" y="1890039"/>
            <a:ext cx="936345" cy="722705"/>
          </a:xfrm>
          <a:prstGeom prst="rect">
            <a:avLst/>
          </a:prstGeom>
        </p:spPr>
      </p:pic>
      <p:pic>
        <p:nvPicPr>
          <p:cNvPr id="322" name="picture 3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324" name="picture 3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 3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rect 328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30" name="picture 3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1227" y="1056132"/>
            <a:ext cx="10881359" cy="5376671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3734" y="1399540"/>
            <a:ext cx="2176779" cy="5056504"/>
          </a:xfrm>
          <a:prstGeom prst="rect">
            <a:avLst/>
          </a:prstGeom>
        </p:spPr>
      </p:pic>
      <p:graphicFrame>
        <p:nvGraphicFramePr>
          <p:cNvPr id="334" name="table 334"/>
          <p:cNvGraphicFramePr>
            <a:graphicFrameLocks noGrp="1"/>
          </p:cNvGraphicFramePr>
          <p:nvPr/>
        </p:nvGraphicFramePr>
        <p:xfrm>
          <a:off x="3925252" y="3253422"/>
          <a:ext cx="8056244" cy="1033779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8056244"/>
              </a:tblGrid>
              <a:tr h="10274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6679" indent="6985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700" b="1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注意：每一环节均需点击【保存并下一步/提交】，</a:t>
                      </a:r>
                      <a:r>
                        <a:rPr sz="2700" kern="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700" b="1" kern="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包括没有填写的非必填项，否则</a:t>
                      </a:r>
                      <a:r>
                        <a:rPr sz="27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无法提交。</a:t>
                      </a:r>
                      <a:endParaRPr sz="27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pic>
        <p:nvPicPr>
          <p:cNvPr id="336" name="picture 3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506964" y="4257916"/>
            <a:ext cx="724560" cy="1635226"/>
          </a:xfrm>
          <a:prstGeom prst="rect">
            <a:avLst/>
          </a:prstGeom>
        </p:spPr>
      </p:pic>
      <p:pic>
        <p:nvPicPr>
          <p:cNvPr id="338" name="picture 3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70479" y="3483254"/>
            <a:ext cx="1039215" cy="861135"/>
          </a:xfrm>
          <a:prstGeom prst="rect">
            <a:avLst/>
          </a:prstGeom>
        </p:spPr>
      </p:pic>
      <p:pic>
        <p:nvPicPr>
          <p:cNvPr id="340" name="picture 3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309225" y="5965825"/>
            <a:ext cx="1119505" cy="536575"/>
          </a:xfrm>
          <a:prstGeom prst="rect">
            <a:avLst/>
          </a:prstGeom>
        </p:spPr>
      </p:pic>
      <p:pic>
        <p:nvPicPr>
          <p:cNvPr id="342" name="picture 3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344" name="picture 3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4A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" name="rect 6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624204" y="1168400"/>
          <a:ext cx="7353934" cy="3771900"/>
        </p:xfrm>
        <a:graphic>
          <a:graphicData uri="http://schemas.openxmlformats.org/drawingml/2006/table">
            <a:tbl>
              <a:tblPr/>
              <a:tblGrid>
                <a:gridCol w="702944"/>
                <a:gridCol w="6650990"/>
              </a:tblGrid>
              <a:tr h="3771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757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3200" b="1" kern="0" spc="6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报名渠道</a:t>
                      </a:r>
                      <a:endParaRPr sz="3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C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6854" algn="l" rtl="0" eaLnBrk="0">
                        <a:lnSpc>
                          <a:spcPct val="7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400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★</a:t>
                      </a:r>
                      <a:r>
                        <a:rPr sz="3400" kern="0" spc="-2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2100" b="1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线上报名网址：</a:t>
                      </a:r>
                      <a:endParaRPr sz="2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04215" algn="l" rtl="0" eaLnBrk="0">
                        <a:lnSpc>
                          <a:spcPct val="100000"/>
                        </a:lnSpc>
                        <a:spcBef>
                          <a:spcPts val="1352"/>
                        </a:spcBef>
                        <a:tabLst/>
                      </a:pPr>
                      <a:r>
                        <a:rPr sz="2100" b="1" kern="0" spc="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https</a:t>
                      </a:r>
                      <a:r>
                        <a:rPr sz="2100" b="1" kern="0" spc="11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://</a:t>
                      </a:r>
                      <a:r>
                        <a:rPr sz="2100" b="1" kern="0" spc="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shrctcpt</a:t>
                      </a:r>
                      <a:r>
                        <a:rPr sz="2100" b="1" kern="0" spc="11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sz="2100" b="1" kern="0" spc="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sh</a:t>
                      </a:r>
                      <a:r>
                        <a:rPr sz="2100" b="1" kern="0" spc="11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-</a:t>
                      </a:r>
                      <a:r>
                        <a:rPr sz="2100" b="1" kern="0" spc="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italent</a:t>
                      </a:r>
                      <a:r>
                        <a:rPr sz="2100" b="1" kern="0" spc="11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sz="2100" b="1" kern="0" spc="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cn</a:t>
                      </a:r>
                      <a:r>
                        <a:rPr sz="2100" b="1" kern="0" spc="11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/</a:t>
                      </a:r>
                      <a:r>
                        <a:rPr sz="2100" b="1" kern="0" spc="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declare</a:t>
                      </a:r>
                      <a:r>
                        <a:rPr sz="2100" b="1" kern="0" spc="110" dirty="0">
                          <a:solidFill>
                            <a:srgbClr val="2E54A1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  <a:hlinkClick xmlns:r="http://schemas.openxmlformats.org/officeDocument/2006/relationships" r:id="rId2" tooltip="">
                            <a:extLst>
                              <a:ext uri="{DAF060AB-1E55-43B9-8AAB-6FB025537F2F}">
                                <wpsdc:hlinkClr xmlns:wpsdc="http://www.wps.cn/officeDocument/2017/drawingmlCustomData" val="2E54A1"/>
                                <wpsdc:folHlinkClr xmlns:wpsdc="http://www.wps.cn/officeDocument/2017/drawingmlCustomData" val="2E54A1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/#/</a:t>
                      </a:r>
                      <a:endParaRPr sz="2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288029" algn="l" rtl="0" eaLnBrk="0">
                        <a:lnSpc>
                          <a:spcPct val="88000"/>
                        </a:lnSpc>
                        <a:spcBef>
                          <a:spcPts val="1280"/>
                        </a:spcBef>
                        <a:tabLst/>
                      </a:pPr>
                      <a:r>
                        <a:rPr sz="1400" b="1" kern="0" spc="-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也可进入“海聚英才”官网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051175" algn="l" rtl="0" eaLnBrk="0">
                        <a:lnSpc>
                          <a:spcPct val="88000"/>
                        </a:lnSpc>
                        <a:spcBef>
                          <a:spcPts val="187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点击【报名参赛】</a:t>
                      </a:r>
                      <a:r>
                        <a:rPr sz="1400" b="1" kern="0" spc="-2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图</a:t>
                      </a:r>
                      <a:r>
                        <a:rPr sz="1400" b="1" kern="0" spc="-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标 进行报名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93090" algn="l" rtl="0" eaLnBrk="0">
                        <a:lnSpc>
                          <a:spcPct val="83000"/>
                        </a:lnSpc>
                        <a:spcBef>
                          <a:spcPts val="835"/>
                        </a:spcBef>
                        <a:tabLst>
                          <a:tab pos="768350" algn="l"/>
                        </a:tabLst>
                      </a:pPr>
                      <a:r>
                        <a:rPr sz="21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	</a:t>
                      </a:r>
                      <a:r>
                        <a:rPr sz="2100" b="1" kern="0" spc="-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“海聚英才”官网：</a:t>
                      </a:r>
                      <a:r>
                        <a:rPr sz="21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endParaRPr sz="2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7705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2100" b="1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建议使用谷歌浏览器</a:t>
                      </a:r>
                      <a:r>
                        <a:rPr sz="2100" b="1" kern="0" spc="-2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2100" b="1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，在</a:t>
                      </a:r>
                      <a:r>
                        <a:rPr sz="2100" b="1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电脑端</a:t>
                      </a:r>
                      <a:r>
                        <a:rPr sz="2100" b="1" kern="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进行登录报名</a:t>
                      </a:r>
                      <a:endParaRPr sz="2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C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1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path 10"/>
          <p:cNvSpPr/>
          <p:nvPr/>
        </p:nvSpPr>
        <p:spPr>
          <a:xfrm>
            <a:off x="4525597" y="3203447"/>
            <a:ext cx="1725167" cy="446532"/>
          </a:xfrm>
          <a:custGeom>
            <a:avLst/>
            <a:gdLst/>
            <a:ahLst/>
            <a:cxnLst/>
            <a:rect l="0" t="0" r="0" b="0"/>
            <a:pathLst>
              <a:path w="2716" h="703">
                <a:moveTo>
                  <a:pt x="0" y="175"/>
                </a:moveTo>
                <a:lnTo>
                  <a:pt x="2363" y="175"/>
                </a:lnTo>
                <a:lnTo>
                  <a:pt x="2363" y="0"/>
                </a:lnTo>
                <a:lnTo>
                  <a:pt x="2716" y="350"/>
                </a:lnTo>
                <a:lnTo>
                  <a:pt x="2363" y="703"/>
                </a:lnTo>
                <a:lnTo>
                  <a:pt x="2363" y="528"/>
                </a:lnTo>
                <a:lnTo>
                  <a:pt x="0" y="528"/>
                </a:lnTo>
                <a:lnTo>
                  <a:pt x="0" y="175"/>
                </a:lnTo>
              </a:path>
            </a:pathLst>
          </a:custGeom>
          <a:solidFill>
            <a:srgbClr val="C81D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64258" y="3016516"/>
            <a:ext cx="356361" cy="341541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8175879" y="1574642"/>
            <a:ext cx="3515995" cy="2892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36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873125" algn="l" rtl="0" eaLnBrk="0">
              <a:lnSpc>
                <a:spcPct val="88000"/>
              </a:lnSpc>
              <a:tabLst/>
            </a:pPr>
            <a:r>
              <a:rPr sz="2100" b="1" kern="0" spc="-5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报 名</a:t>
            </a:r>
            <a:r>
              <a:rPr sz="2100" b="1" kern="0" spc="19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b="1" kern="0" spc="-5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</a:t>
            </a:r>
            <a:r>
              <a:rPr sz="2100" b="1" kern="0" spc="21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b="1" kern="0" spc="-5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间</a:t>
            </a:r>
            <a:r>
              <a:rPr sz="2100" b="1" kern="0" spc="-48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b="1" kern="0" spc="-5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endParaRPr sz="2100" dirty="0">
              <a:latin typeface="Microsoft YaHei"/>
              <a:ea typeface="Microsoft YaHei"/>
              <a:cs typeface="Microsoft YaHei"/>
            </a:endParaRPr>
          </a:p>
          <a:p>
            <a:pPr marL="875664" algn="l" rtl="0" eaLnBrk="0">
              <a:lnSpc>
                <a:spcPct val="87000"/>
              </a:lnSpc>
              <a:spcBef>
                <a:spcPts val="1782"/>
              </a:spcBef>
              <a:tabLst/>
            </a:pPr>
            <a:r>
              <a:rPr sz="2100" b="1" kern="0" spc="-10" dirty="0">
                <a:solidFill>
                  <a:srgbClr val="2E54A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2025年3月</a:t>
            </a:r>
            <a:endParaRPr sz="21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spcBef>
                <a:spcPts val="516"/>
              </a:spcBef>
              <a:tabLst/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友情提醒 填报时需要准备以下资料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30175" algn="l" rtl="0" eaLnBrk="0">
              <a:lnSpc>
                <a:spcPct val="87000"/>
              </a:lnSpc>
              <a:spcBef>
                <a:spcPts val="1333"/>
              </a:spcBef>
              <a:tabLst/>
            </a:pPr>
            <a:r>
              <a:rPr sz="1500" b="1" kern="0" spc="-80" dirty="0">
                <a:solidFill>
                  <a:srgbClr val="2E54A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【1</a:t>
            </a:r>
            <a:r>
              <a:rPr sz="1500" b="1" kern="0" spc="-70" dirty="0">
                <a:solidFill>
                  <a:srgbClr val="2E54A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-80" dirty="0">
                <a:solidFill>
                  <a:srgbClr val="2E54A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：身份证照片】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30175" algn="l" rtl="0" eaLnBrk="0">
              <a:lnSpc>
                <a:spcPct val="87000"/>
              </a:lnSpc>
              <a:spcBef>
                <a:spcPts val="1312"/>
              </a:spcBef>
              <a:tabLst/>
            </a:pPr>
            <a:r>
              <a:rPr sz="1500" b="1" kern="0" spc="-60" dirty="0">
                <a:solidFill>
                  <a:srgbClr val="2E54A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【2</a:t>
            </a:r>
            <a:r>
              <a:rPr sz="1500" b="1" kern="0" spc="-90" dirty="0">
                <a:solidFill>
                  <a:srgbClr val="2E54A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-60" dirty="0">
                <a:solidFill>
                  <a:srgbClr val="2E54A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：蓝底免冠照片】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0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0175" algn="l" rtl="0" eaLnBrk="0">
              <a:lnSpc>
                <a:spcPct val="88000"/>
              </a:lnSpc>
              <a:tabLst/>
            </a:pPr>
            <a:r>
              <a:rPr sz="1500" b="1" kern="0" spc="-10" dirty="0">
                <a:solidFill>
                  <a:srgbClr val="2E54A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【3：</a:t>
            </a:r>
            <a:r>
              <a:rPr sz="1500" b="1" kern="0" spc="-280" dirty="0">
                <a:solidFill>
                  <a:srgbClr val="2E54A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-10" dirty="0">
                <a:solidFill>
                  <a:srgbClr val="2E54A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学历/学位证明照片】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407836" y="1921509"/>
            <a:ext cx="158114" cy="502920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737931" y="5328948"/>
            <a:ext cx="10861675" cy="685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1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2100" b="1" kern="0" spc="8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本次大赛需以个人的名义参赛(个人可代表团队</a:t>
            </a:r>
            <a:r>
              <a:rPr sz="2100" b="1" kern="0" spc="-36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b="1" kern="0" spc="8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、企业等)</a:t>
            </a:r>
            <a:r>
              <a:rPr sz="2100" b="1" kern="0" spc="-29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b="1" kern="0" spc="8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2100" b="1" kern="0" spc="-44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b="1" kern="0" spc="8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因</a:t>
            </a:r>
            <a:r>
              <a:rPr sz="2100" b="1" kern="0" spc="7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此需注册个人账号登录参赛</a:t>
            </a:r>
            <a:endParaRPr sz="21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2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0" algn="l" rtl="0" eaLnBrk="0">
              <a:lnSpc>
                <a:spcPct val="88000"/>
              </a:lnSpc>
              <a:tabLst/>
            </a:pP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【</a:t>
            </a:r>
            <a:r>
              <a:rPr sz="1500" b="1" kern="0" spc="6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注意</a:t>
            </a:r>
            <a:r>
              <a:rPr sz="1500" b="1" kern="0" spc="-10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6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之前参加过大赛的选手可根据证件号获取历史数据</a:t>
            </a:r>
            <a:r>
              <a:rPr sz="1500" b="1" kern="0" spc="-19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，可对历史</a:t>
            </a:r>
            <a:r>
              <a:rPr sz="1500" b="1" kern="0" spc="5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数据进行修改后再提交】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2002092" y="3404235"/>
            <a:ext cx="2764789" cy="579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spcBef>
                <a:spcPts val="1"/>
              </a:spcBef>
              <a:tabLst/>
            </a:pPr>
            <a:r>
              <a:rPr sz="2100" b="1" kern="0" spc="40" dirty="0">
                <a:solidFill>
                  <a:srgbClr val="2E54A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hlinkClick xmlns:r="http://schemas.openxmlformats.org/officeDocument/2006/relationships" r:id="rId5" tooltip="">
                  <a:extLst>
                    <a:ext uri="{DAF060AB-1E55-43B9-8AAB-6FB025537F2F}">
                      <wpsdc:hlinkClr xmlns:wpsdc="http://www.wps.cn/officeDocument/2017/drawingmlCustomData" val="2E54A1"/>
                      <wpsdc:folHlinkClr xmlns:wpsdc="http://www.wps.cn/officeDocument/2017/drawingmlCustomData" val="2E54A1"/>
                      <wpsdc:hlinkUnderline xmlns:wpsdc="http://www.wps.cn/officeDocument/2017/drawingmlCustomData" val="0"/>
                    </a:ext>
                  </a:extLst>
                </a:hlinkClick>
              </a:rPr>
              <a:t>www.hello-sh.com</a:t>
            </a:r>
            <a:endParaRPr sz="21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588190" y="3416935"/>
            <a:ext cx="158115" cy="5029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417563" y="2985516"/>
            <a:ext cx="1101851" cy="105003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rect 3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" name="rect 348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50" name="picture 3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0288" y="1216151"/>
            <a:ext cx="10631423" cy="4872228"/>
          </a:xfrm>
          <a:prstGeom prst="rect">
            <a:avLst/>
          </a:prstGeom>
        </p:spPr>
      </p:pic>
      <p:pic>
        <p:nvPicPr>
          <p:cNvPr id="352" name="picture 3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3734" y="996315"/>
            <a:ext cx="2223135" cy="5459729"/>
          </a:xfrm>
          <a:prstGeom prst="rect">
            <a:avLst/>
          </a:prstGeom>
        </p:spPr>
      </p:pic>
      <p:graphicFrame>
        <p:nvGraphicFramePr>
          <p:cNvPr id="354" name="table 354"/>
          <p:cNvGraphicFramePr>
            <a:graphicFrameLocks noGrp="1"/>
          </p:cNvGraphicFramePr>
          <p:nvPr/>
        </p:nvGraphicFramePr>
        <p:xfrm>
          <a:off x="2983864" y="3604259"/>
          <a:ext cx="4162425" cy="2697479"/>
        </p:xfrm>
        <a:graphic>
          <a:graphicData uri="http://schemas.openxmlformats.org/drawingml/2006/table">
            <a:tbl>
              <a:tblPr>
                <a:solidFill>
                  <a:srgbClr val="4874CB"/>
                </a:solidFill>
              </a:tblPr>
              <a:tblGrid>
                <a:gridCol w="4162425"/>
              </a:tblGrid>
              <a:tr h="26911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8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23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★★</a:t>
                      </a:r>
                      <a:r>
                        <a:rPr sz="2300" kern="0" spc="1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3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注意</a:t>
                      </a:r>
                      <a:r>
                        <a:rPr sz="2300" kern="0" spc="2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3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★★:</a:t>
                      </a:r>
                      <a:endParaRPr sz="23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111760" algn="l" rtl="0" eaLnBrk="0">
                        <a:lnSpc>
                          <a:spcPct val="87000"/>
                        </a:lnSpc>
                        <a:spcBef>
                          <a:spcPts val="1640"/>
                        </a:spcBef>
                        <a:tabLst/>
                      </a:pPr>
                      <a:r>
                        <a:rPr sz="20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★</a:t>
                      </a:r>
                      <a:r>
                        <a:rPr sz="20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0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请信息确认无误后再</a:t>
                      </a:r>
                      <a:r>
                        <a:rPr sz="20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提交</a:t>
                      </a:r>
                      <a:r>
                        <a:rPr sz="20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★</a:t>
                      </a:r>
                      <a:endParaRPr sz="20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104775" indent="635" algn="l" rtl="0" eaLnBrk="0">
                        <a:lnSpc>
                          <a:spcPct val="156000"/>
                        </a:lnSpc>
                        <a:spcBef>
                          <a:spcPts val="308"/>
                        </a:spcBef>
                        <a:tabLst/>
                      </a:pPr>
                      <a:r>
                        <a:rPr sz="15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若信息还未提交，可首</a:t>
                      </a: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页点击修改信息进入</a:t>
                      </a: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  </a:t>
                      </a: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修改即可；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112395" indent="-6985" algn="l" rtl="0" eaLnBrk="0">
                        <a:lnSpc>
                          <a:spcPct val="158000"/>
                        </a:lnSpc>
                        <a:spcBef>
                          <a:spcPts val="143"/>
                        </a:spcBef>
                        <a:tabLst/>
                      </a:pPr>
                      <a:r>
                        <a:rPr sz="15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若已经提交到落地区了</a:t>
                      </a: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，需要地区主管退回</a:t>
                      </a: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  </a:t>
                      </a: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才能修改。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AEB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6" name="table 356"/>
          <p:cNvGraphicFramePr>
            <a:graphicFrameLocks noGrp="1"/>
          </p:cNvGraphicFramePr>
          <p:nvPr/>
        </p:nvGraphicFramePr>
        <p:xfrm>
          <a:off x="7250748" y="3174047"/>
          <a:ext cx="4166234" cy="1403985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4166234"/>
              </a:tblGrid>
              <a:tr h="1397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6679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7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确认内容填写无误后</a:t>
                      </a:r>
                      <a:endParaRPr sz="27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134620" indent="-20320" algn="l" rtl="0" eaLnBrk="0">
                        <a:lnSpc>
                          <a:spcPct val="96000"/>
                        </a:lnSpc>
                        <a:spcBef>
                          <a:spcPts val="500"/>
                        </a:spcBef>
                        <a:tabLst/>
                      </a:pPr>
                      <a:r>
                        <a:rPr sz="27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点击【保存并提交】按钮</a:t>
                      </a:r>
                      <a:r>
                        <a:rPr sz="2700" kern="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700" b="1" kern="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由落地区进行审核</a:t>
                      </a:r>
                      <a:endParaRPr sz="27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8" name="table 358"/>
          <p:cNvGraphicFramePr>
            <a:graphicFrameLocks noGrp="1"/>
          </p:cNvGraphicFramePr>
          <p:nvPr/>
        </p:nvGraphicFramePr>
        <p:xfrm>
          <a:off x="6144577" y="2460942"/>
          <a:ext cx="5272404" cy="596900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5272404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3204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700" b="1" kern="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下载模板→打印签字→上传</a:t>
                      </a:r>
                      <a:r>
                        <a:rPr sz="2700" b="1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PDF</a:t>
                      </a:r>
                      <a:endParaRPr sz="27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pic>
        <p:nvPicPr>
          <p:cNvPr id="360" name="picture 3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414914" y="4548504"/>
            <a:ext cx="651585" cy="1160500"/>
          </a:xfrm>
          <a:prstGeom prst="rect">
            <a:avLst/>
          </a:prstGeom>
        </p:spPr>
      </p:pic>
      <p:pic>
        <p:nvPicPr>
          <p:cNvPr id="362" name="picture 3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066855" y="2385872"/>
            <a:ext cx="910831" cy="815911"/>
          </a:xfrm>
          <a:prstGeom prst="rect">
            <a:avLst/>
          </a:prstGeom>
        </p:spPr>
      </p:pic>
      <p:pic>
        <p:nvPicPr>
          <p:cNvPr id="364" name="picture 3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366" name="picture 3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139680" y="5730240"/>
            <a:ext cx="1197609" cy="366394"/>
          </a:xfrm>
          <a:prstGeom prst="rect">
            <a:avLst/>
          </a:prstGeom>
        </p:spPr>
      </p:pic>
      <p:pic>
        <p:nvPicPr>
          <p:cNvPr id="368" name="picture 3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3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72" name="textbox 372"/>
          <p:cNvSpPr/>
          <p:nvPr/>
        </p:nvSpPr>
        <p:spPr>
          <a:xfrm>
            <a:off x="910489" y="1740775"/>
            <a:ext cx="5009515" cy="3119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8580" algn="l" rtl="0" eaLnBrk="0">
              <a:lnSpc>
                <a:spcPct val="88000"/>
              </a:lnSpc>
              <a:tabLst/>
            </a:pPr>
            <a:r>
              <a:rPr sz="8700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感谢观看</a:t>
            </a:r>
            <a:endParaRPr sz="8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8000"/>
              </a:lnSpc>
              <a:spcBef>
                <a:spcPts val="605"/>
              </a:spcBef>
              <a:tabLst/>
            </a:pP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咨询方式：彭老师</a:t>
            </a:r>
            <a:r>
              <a:rPr sz="2000" b="1" kern="0" spc="1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1391671</a:t>
            </a:r>
            <a:r>
              <a:rPr sz="2000" b="1" kern="0" spc="-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1164（同微信）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1263014" algn="l" rtl="0" eaLnBrk="0">
              <a:lnSpc>
                <a:spcPct val="88000"/>
              </a:lnSpc>
              <a:spcBef>
                <a:spcPts val="1479"/>
              </a:spcBef>
              <a:tabLst/>
            </a:pPr>
            <a:r>
              <a:rPr sz="2000" b="1" kern="0" spc="-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包老师</a:t>
            </a:r>
            <a:r>
              <a:rPr sz="2000" b="1" kern="0" spc="2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13918149676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marL="32384" algn="l" rtl="0" eaLnBrk="0">
              <a:lnSpc>
                <a:spcPct val="100000"/>
              </a:lnSpc>
              <a:spcBef>
                <a:spcPts val="2"/>
              </a:spcBef>
              <a:tabLst/>
            </a:pPr>
            <a:r>
              <a:rPr sz="2000" b="1" kern="0" spc="-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电子邮箱</a:t>
            </a:r>
            <a:r>
              <a:rPr sz="2000" b="1" kern="0" spc="-1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：haijubp@163.</a:t>
            </a:r>
            <a:r>
              <a:rPr sz="2000" b="1" kern="0" spc="-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com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74" name="picture 3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09447" y="5338449"/>
            <a:ext cx="1156716" cy="1141369"/>
          </a:xfrm>
          <a:prstGeom prst="rect">
            <a:avLst/>
          </a:prstGeom>
        </p:spPr>
      </p:pic>
      <p:sp>
        <p:nvSpPr>
          <p:cNvPr id="376" name="textbox 376"/>
          <p:cNvSpPr/>
          <p:nvPr/>
        </p:nvSpPr>
        <p:spPr>
          <a:xfrm>
            <a:off x="2371928" y="5866383"/>
            <a:ext cx="1384935" cy="251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73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海聚英才官网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4C5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" name="rect 32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5839" y="1098804"/>
            <a:ext cx="10181844" cy="5202935"/>
          </a:xfrm>
          <a:prstGeom prst="rect">
            <a:avLst/>
          </a:prstGeom>
        </p:spPr>
      </p:pic>
      <p:sp>
        <p:nvSpPr>
          <p:cNvPr id="36" name="textbox 36"/>
          <p:cNvSpPr/>
          <p:nvPr/>
        </p:nvSpPr>
        <p:spPr>
          <a:xfrm>
            <a:off x="1858010" y="5307444"/>
            <a:ext cx="2142489" cy="595630"/>
          </a:xfrm>
          <a:prstGeom prst="rect">
            <a:avLst/>
          </a:pr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274954" algn="l" rtl="0" eaLnBrk="0">
              <a:lnSpc>
                <a:spcPct val="86000"/>
              </a:lnSpc>
              <a:spcBef>
                <a:spcPts val="3"/>
              </a:spcBef>
              <a:tabLst/>
            </a:pPr>
            <a:r>
              <a:rPr sz="3200" b="1" kern="0" spc="-5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点击注册</a:t>
            </a:r>
            <a:endParaRPr sz="3200" dirty="0">
              <a:latin typeface="SimHei"/>
              <a:ea typeface="SimHei"/>
              <a:cs typeface="SimHei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35970" y="5151424"/>
            <a:ext cx="857440" cy="72376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 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4C5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" name="rect 46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03731" y="1098803"/>
            <a:ext cx="10383011" cy="5242559"/>
          </a:xfrm>
          <a:prstGeom prst="rect">
            <a:avLst/>
          </a:prstGeom>
        </p:spPr>
      </p:pic>
      <p:graphicFrame>
        <p:nvGraphicFramePr>
          <p:cNvPr id="50" name="table 50"/>
          <p:cNvGraphicFramePr>
            <a:graphicFrameLocks noGrp="1"/>
          </p:cNvGraphicFramePr>
          <p:nvPr/>
        </p:nvGraphicFramePr>
        <p:xfrm>
          <a:off x="5521642" y="4722177"/>
          <a:ext cx="4276090" cy="594994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4276090"/>
              </a:tblGrid>
              <a:tr h="5886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839" algn="l" rtl="0" eaLnBrk="0">
                        <a:lnSpc>
                          <a:spcPct val="8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32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点击个人登录账号注册</a:t>
                      </a:r>
                      <a:endParaRPr sz="32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pic>
        <p:nvPicPr>
          <p:cNvPr id="52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4C5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" name="rect 58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89076" y="1161288"/>
            <a:ext cx="10212323" cy="5193347"/>
          </a:xfrm>
          <a:prstGeom prst="rect">
            <a:avLst/>
          </a:prstGeom>
        </p:spPr>
      </p:pic>
      <p:graphicFrame>
        <p:nvGraphicFramePr>
          <p:cNvPr id="62" name="table 62"/>
          <p:cNvGraphicFramePr>
            <a:graphicFrameLocks noGrp="1"/>
          </p:cNvGraphicFramePr>
          <p:nvPr/>
        </p:nvGraphicFramePr>
        <p:xfrm>
          <a:off x="6954519" y="1687195"/>
          <a:ext cx="4100194" cy="2300604"/>
        </p:xfrm>
        <a:graphic>
          <a:graphicData uri="http://schemas.openxmlformats.org/drawingml/2006/table">
            <a:tbl>
              <a:tblPr>
                <a:solidFill>
                  <a:srgbClr val="4874CB"/>
                </a:solidFill>
              </a:tblPr>
              <a:tblGrid>
                <a:gridCol w="4100194"/>
              </a:tblGrid>
              <a:tr h="22942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330" indent="14604" algn="l" rtl="0" eaLnBrk="0">
                        <a:lnSpc>
                          <a:spcPct val="10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1、个人申报会直接提交到落地区审核</a:t>
                      </a:r>
                      <a:r>
                        <a:rPr sz="14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，落地区审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核通过后</a:t>
                      </a:r>
                      <a:r>
                        <a:rPr sz="1400" b="1" kern="0" spc="-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，可组织初赛；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r" rtl="0" eaLnBrk="0">
                        <a:lnSpc>
                          <a:spcPct val="87000"/>
                        </a:lnSpc>
                        <a:spcBef>
                          <a:spcPts val="677"/>
                        </a:spcBef>
                        <a:tabLst/>
                      </a:pPr>
                      <a:r>
                        <a:rPr sz="14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2、本届申报无需单位审核</a:t>
                      </a:r>
                      <a:r>
                        <a:rPr sz="1400" b="1" kern="0" spc="-1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，所以可不用绑定单</a:t>
                      </a:r>
                      <a:r>
                        <a:rPr sz="1400" b="1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位；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2870" indent="6350" algn="l" rtl="0" eaLnBrk="0">
                        <a:lnSpc>
                          <a:spcPct val="110000"/>
                        </a:lnSpc>
                        <a:spcBef>
                          <a:spcPts val="709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3、若在注册时绑定了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单位</a:t>
                      </a:r>
                      <a:r>
                        <a:rPr sz="1400" b="1" kern="0" spc="-1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，单位角色可查看申报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</a:t>
                      </a:r>
                      <a:r>
                        <a:rPr sz="1400" b="1" kern="0" spc="-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，但无法审核;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ct val="109000"/>
                        </a:lnSpc>
                        <a:tabLst/>
                      </a:pP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4、然后由地区推荐到上级主管(海促会)进行复赛、 </a:t>
                      </a:r>
                      <a:r>
                        <a:rPr sz="14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决赛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AEB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</a:tbl>
          </a:graphicData>
        </a:graphic>
      </p:graphicFrame>
      <p:sp>
        <p:nvSpPr>
          <p:cNvPr id="64" name="textbox 64"/>
          <p:cNvSpPr/>
          <p:nvPr/>
        </p:nvSpPr>
        <p:spPr>
          <a:xfrm>
            <a:off x="7765732" y="5399722"/>
            <a:ext cx="2187575" cy="594994"/>
          </a:xfrm>
          <a:prstGeom prst="rect">
            <a:avLst/>
          </a:pr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0650" algn="l" rtl="0" eaLnBrk="0">
              <a:lnSpc>
                <a:spcPct val="88000"/>
              </a:lnSpc>
              <a:spcBef>
                <a:spcPts val="5"/>
              </a:spcBef>
              <a:tabLst/>
            </a:pPr>
            <a:r>
              <a:rPr sz="2700" b="1" kern="0" spc="7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2、进行注册</a:t>
            </a:r>
            <a:endParaRPr sz="2700" dirty="0">
              <a:latin typeface="SimHei"/>
              <a:ea typeface="SimHei"/>
              <a:cs typeface="SimHei"/>
            </a:endParaRPr>
          </a:p>
        </p:txBody>
      </p:sp>
      <p:sp>
        <p:nvSpPr>
          <p:cNvPr id="66" name="textbox 66"/>
          <p:cNvSpPr/>
          <p:nvPr/>
        </p:nvSpPr>
        <p:spPr>
          <a:xfrm>
            <a:off x="7795894" y="4282656"/>
            <a:ext cx="2142489" cy="595630"/>
          </a:xfrm>
          <a:prstGeom prst="rect">
            <a:avLst/>
          </a:pr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18745" algn="l" rtl="0" eaLnBrk="0">
              <a:lnSpc>
                <a:spcPct val="88000"/>
              </a:lnSpc>
              <a:spcBef>
                <a:spcPts val="5"/>
              </a:spcBef>
              <a:tabLst/>
            </a:pPr>
            <a:r>
              <a:rPr sz="2700" b="1" kern="0" spc="4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1、填报信息</a:t>
            </a:r>
            <a:endParaRPr sz="2700" dirty="0">
              <a:latin typeface="SimHei"/>
              <a:ea typeface="SimHei"/>
              <a:cs typeface="SimHei"/>
            </a:endParaRPr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 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4C5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" name="rect 74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16736" y="1019555"/>
            <a:ext cx="9560052" cy="5344667"/>
          </a:xfrm>
          <a:prstGeom prst="rect">
            <a:avLst/>
          </a:prstGeom>
        </p:spPr>
      </p:pic>
      <p:graphicFrame>
        <p:nvGraphicFramePr>
          <p:cNvPr id="78" name="table 78"/>
          <p:cNvGraphicFramePr>
            <a:graphicFrameLocks noGrp="1"/>
          </p:cNvGraphicFramePr>
          <p:nvPr/>
        </p:nvGraphicFramePr>
        <p:xfrm>
          <a:off x="2805747" y="4587557"/>
          <a:ext cx="4342130" cy="880744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4342130"/>
              </a:tblGrid>
              <a:tr h="8743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3189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23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1、点击【完成】，</a:t>
                      </a:r>
                      <a:r>
                        <a:rPr sz="2300" b="1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注册成功后</a:t>
                      </a:r>
                      <a:endParaRPr sz="23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105410" algn="l" rtl="0" eaLnBrk="0">
                        <a:lnSpc>
                          <a:spcPct val="88000"/>
                        </a:lnSpc>
                        <a:spcBef>
                          <a:spcPts val="451"/>
                        </a:spcBef>
                        <a:tabLst/>
                      </a:pPr>
                      <a:r>
                        <a:rPr sz="23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2、返回登录界面进行登录</a:t>
                      </a:r>
                      <a:endParaRPr sz="23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pic>
        <p:nvPicPr>
          <p:cNvPr id="80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 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4C5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" name="rect 86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62583" y="1060703"/>
            <a:ext cx="10466831" cy="5390388"/>
          </a:xfrm>
          <a:prstGeom prst="rect">
            <a:avLst/>
          </a:prstGeom>
        </p:spPr>
      </p:pic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891857" y="3886517"/>
          <a:ext cx="3392805" cy="1657985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3392805"/>
              </a:tblGrid>
              <a:tr h="1651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88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300" b="1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若忘记密码</a:t>
                      </a:r>
                      <a:endParaRPr sz="23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336550" algn="l" rtl="0" eaLnBrk="0">
                        <a:lnSpc>
                          <a:spcPct val="88000"/>
                        </a:lnSpc>
                        <a:spcBef>
                          <a:spcPts val="436"/>
                        </a:spcBef>
                        <a:tabLst/>
                      </a:pPr>
                      <a:r>
                        <a:rPr sz="2300" b="1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或遇到其他技术问题</a:t>
                      </a:r>
                      <a:endParaRPr sz="23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26034" algn="l" rtl="0" eaLnBrk="0">
                        <a:lnSpc>
                          <a:spcPct val="88000"/>
                        </a:lnSpc>
                        <a:spcBef>
                          <a:spcPts val="451"/>
                        </a:spcBef>
                        <a:tabLst/>
                      </a:pPr>
                      <a:r>
                        <a:rPr sz="23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请致电下方技术支持电话</a:t>
                      </a:r>
                      <a:endParaRPr sz="23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634365" algn="l" rtl="0" eaLnBrk="0">
                        <a:lnSpc>
                          <a:spcPct val="88000"/>
                        </a:lnSpc>
                        <a:spcBef>
                          <a:spcPts val="451"/>
                        </a:spcBef>
                        <a:tabLst/>
                      </a:pPr>
                      <a:r>
                        <a:rPr sz="23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进行重置或咨询</a:t>
                      </a:r>
                      <a:endParaRPr sz="23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pic>
        <p:nvPicPr>
          <p:cNvPr id="92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23286" y="5536387"/>
            <a:ext cx="5014848" cy="77043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7651343" y="3127692"/>
            <a:ext cx="3578314" cy="880744"/>
            <a:chOff x="0" y="0"/>
            <a:chExt cx="3578314" cy="880744"/>
          </a:xfrm>
        </p:grpSpPr>
        <p:pic>
          <p:nvPicPr>
            <p:cNvPr id="94" name="picture 9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3578314" cy="880744"/>
            </a:xfrm>
            <a:prstGeom prst="rect">
              <a:avLst/>
            </a:prstGeom>
          </p:spPr>
        </p:pic>
        <p:sp>
          <p:nvSpPr>
            <p:cNvPr id="96" name="textbox 96"/>
            <p:cNvSpPr/>
            <p:nvPr/>
          </p:nvSpPr>
          <p:spPr>
            <a:xfrm>
              <a:off x="-12700" y="-12700"/>
              <a:ext cx="3604259" cy="9061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1689100" indent="-260984" algn="l" rtl="0" eaLnBrk="0">
                <a:lnSpc>
                  <a:spcPct val="96000"/>
                </a:lnSpc>
                <a:spcBef>
                  <a:spcPts val="4"/>
                </a:spcBef>
                <a:tabLst/>
              </a:pPr>
              <a:r>
                <a:rPr sz="2300" b="1" kern="0" spc="70" dirty="0">
                  <a:solidFill>
                    <a:srgbClr val="FF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填写账号信息</a:t>
              </a:r>
              <a:r>
                <a:rPr sz="2300" kern="0" spc="10" dirty="0">
                  <a:solidFill>
                    <a:srgbClr val="FF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  </a:t>
              </a:r>
              <a:r>
                <a:rPr sz="2300" b="1" kern="0" spc="70" dirty="0">
                  <a:solidFill>
                    <a:srgbClr val="FF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进行登录</a:t>
              </a:r>
              <a:endParaRPr sz="2300" dirty="0">
                <a:latin typeface="SimHei"/>
                <a:ea typeface="SimHei"/>
                <a:cs typeface="SimHei"/>
              </a:endParaRPr>
            </a:p>
          </p:txBody>
        </p:sp>
      </p:grpSp>
      <p:pic>
        <p:nvPicPr>
          <p:cNvPr id="98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 1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" name="rect 104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6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9055" y="1021080"/>
            <a:ext cx="10533887" cy="5318759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72460" y="2433320"/>
            <a:ext cx="6556755" cy="1450339"/>
          </a:xfrm>
          <a:prstGeom prst="rect">
            <a:avLst/>
          </a:prstGeom>
        </p:spPr>
      </p:pic>
      <p:graphicFrame>
        <p:nvGraphicFramePr>
          <p:cNvPr id="110" name="table 110"/>
          <p:cNvGraphicFramePr>
            <a:graphicFrameLocks noGrp="1"/>
          </p:cNvGraphicFramePr>
          <p:nvPr/>
        </p:nvGraphicFramePr>
        <p:xfrm>
          <a:off x="7292022" y="3906837"/>
          <a:ext cx="4076065" cy="604520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4076065"/>
              </a:tblGrid>
              <a:tr h="5981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6451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3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点击【参赛】按钮报名</a:t>
                      </a:r>
                      <a:endParaRPr sz="23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pic>
        <p:nvPicPr>
          <p:cNvPr id="112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 1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D4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8" name="rect 118"/>
          <p:cNvSpPr/>
          <p:nvPr/>
        </p:nvSpPr>
        <p:spPr>
          <a:xfrm>
            <a:off x="225425" y="824229"/>
            <a:ext cx="11725782" cy="58188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0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40308" y="998220"/>
            <a:ext cx="10311384" cy="5179694"/>
          </a:xfrm>
          <a:prstGeom prst="rect">
            <a:avLst/>
          </a:prstGeom>
        </p:spPr>
      </p:pic>
      <p:graphicFrame>
        <p:nvGraphicFramePr>
          <p:cNvPr id="122" name="table 122"/>
          <p:cNvGraphicFramePr>
            <a:graphicFrameLocks noGrp="1"/>
          </p:cNvGraphicFramePr>
          <p:nvPr/>
        </p:nvGraphicFramePr>
        <p:xfrm>
          <a:off x="7683817" y="4384357"/>
          <a:ext cx="3571875" cy="831850"/>
        </p:xfrm>
        <a:graphic>
          <a:graphicData uri="http://schemas.openxmlformats.org/drawingml/2006/table">
            <a:tbl>
              <a:tblPr>
                <a:solidFill>
                  <a:srgbClr val="FBE5D6"/>
                </a:solidFill>
              </a:tblPr>
              <a:tblGrid>
                <a:gridCol w="3571875"/>
              </a:tblGrid>
              <a:tr h="825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0865" indent="48259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2300" b="1" kern="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点击【立即报名】</a:t>
                      </a:r>
                      <a:r>
                        <a:rPr sz="2300" kern="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   </a:t>
                      </a:r>
                      <a:r>
                        <a:rPr sz="23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按照流程填报信息</a:t>
                      </a:r>
                      <a:endParaRPr sz="23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BE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pic>
        <p:nvPicPr>
          <p:cNvPr id="124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89564" y="88800"/>
            <a:ext cx="737525" cy="621598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52578" y="85898"/>
            <a:ext cx="488441" cy="6645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WPS 演示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2025-03-15T18:42:15Z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wqlLaW5nc29mdCBQREYgdG8gV1BTIDExMA</vt:lpwstr>
  </property>
  <property fmtid="{D5CDD505-2E9C-101B-9397-08002B2CF9AE}" pid="3" name="Created">
    <vt:filetime>2025-03-27T14:44:22</vt:filetime>
  </property>
</Properties>
</file>