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68.svg" ContentType="image/svg+xml"/>
  <Override PartName="/ppt/media/image70.svg" ContentType="image/svg+xml"/>
  <Override PartName="/ppt/media/image72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0.svg" ContentType="image/svg+xml"/>
  <Override PartName="/ppt/media/image82.svg" ContentType="image/svg+xml"/>
  <Override PartName="/ppt/media/image84.svg" ContentType="image/svg+xml"/>
  <Override PartName="/ppt/media/image8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</p:sldMasterIdLst>
  <p:notesMasterIdLst>
    <p:notesMasterId r:id="rId5"/>
  </p:notesMasterIdLst>
  <p:handoutMasterIdLst>
    <p:handoutMasterId r:id="rId34"/>
  </p:handoutMasterIdLst>
  <p:sldIdLst>
    <p:sldId id="258" r:id="rId4"/>
    <p:sldId id="263" r:id="rId6"/>
    <p:sldId id="289" r:id="rId7"/>
    <p:sldId id="305" r:id="rId8"/>
    <p:sldId id="306" r:id="rId9"/>
    <p:sldId id="307" r:id="rId10"/>
    <p:sldId id="308" r:id="rId11"/>
    <p:sldId id="339" r:id="rId12"/>
    <p:sldId id="274" r:id="rId13"/>
    <p:sldId id="260" r:id="rId14"/>
    <p:sldId id="340" r:id="rId15"/>
    <p:sldId id="342" r:id="rId16"/>
    <p:sldId id="344" r:id="rId17"/>
    <p:sldId id="341" r:id="rId18"/>
    <p:sldId id="345" r:id="rId19"/>
    <p:sldId id="346" r:id="rId20"/>
    <p:sldId id="347" r:id="rId21"/>
    <p:sldId id="318" r:id="rId22"/>
    <p:sldId id="334" r:id="rId23"/>
    <p:sldId id="315" r:id="rId24"/>
    <p:sldId id="320" r:id="rId25"/>
    <p:sldId id="321" r:id="rId26"/>
    <p:sldId id="310" r:id="rId27"/>
    <p:sldId id="272" r:id="rId28"/>
    <p:sldId id="270" r:id="rId29"/>
    <p:sldId id="335" r:id="rId30"/>
    <p:sldId id="337" r:id="rId31"/>
    <p:sldId id="336" r:id="rId32"/>
    <p:sldId id="333" r:id="rId33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5" userDrawn="1">
          <p15:clr>
            <a:srgbClr val="A4A3A4"/>
          </p15:clr>
        </p15:guide>
        <p15:guide id="2" pos="3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7D9"/>
    <a:srgbClr val="9DBFFF"/>
    <a:srgbClr val="B4D6FF"/>
    <a:srgbClr val="E86A0D"/>
    <a:srgbClr val="F68A2A"/>
    <a:srgbClr val="1B45D9"/>
    <a:srgbClr val="0042E0"/>
    <a:srgbClr val="224BDA"/>
    <a:srgbClr val="09B4DE"/>
    <a:srgbClr val="347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1995"/>
        <p:guide pos="38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svg"/><Relationship Id="rId8" Type="http://schemas.openxmlformats.org/officeDocument/2006/relationships/image" Target="../media/image14.png"/><Relationship Id="rId7" Type="http://schemas.openxmlformats.org/officeDocument/2006/relationships/image" Target="../media/image13.svg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3" Type="http://schemas.openxmlformats.org/officeDocument/2006/relationships/tags" Target="../tags/tag25.xml"/><Relationship Id="rId2" Type="http://schemas.openxmlformats.org/officeDocument/2006/relationships/image" Target="../media/image9.png"/><Relationship Id="rId11" Type="http://schemas.openxmlformats.org/officeDocument/2006/relationships/image" Target="../media/image17.svg"/><Relationship Id="rId10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编组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973455" y="1350645"/>
            <a:ext cx="2495550" cy="1522730"/>
            <a:chOff x="1852" y="2127"/>
            <a:chExt cx="3930" cy="2398"/>
          </a:xfrm>
        </p:grpSpPr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852" y="2127"/>
              <a:ext cx="258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5400" b="1">
                  <a:solidFill>
                    <a:schemeClr val="bg1"/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目录</a:t>
              </a:r>
              <a:endParaRPr lang="zh-CN" altLang="en-US" sz="54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52" y="3703"/>
              <a:ext cx="39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solidFill>
                    <a:schemeClr val="bg1"/>
                  </a:solidFill>
                  <a:latin typeface="Arial Italic" panose="020B0704020202090204" charset="0"/>
                  <a:ea typeface="苹方" panose="020B0200000000000000" charset="-122"/>
                  <a:cs typeface="Arial Italic" panose="020B0704020202090204" charset="0"/>
                </a:rPr>
                <a:t>CONTENTS</a:t>
              </a:r>
              <a:endParaRPr lang="en-US" altLang="zh-CN" sz="2800" i="1">
                <a:solidFill>
                  <a:schemeClr val="bg1"/>
                </a:solidFill>
                <a:latin typeface="Arial Italic" panose="020B0704020202090204" charset="0"/>
                <a:ea typeface="苹方" panose="020B0200000000000000" charset="-122"/>
                <a:cs typeface="Arial Italic" panose="020B0704020202090204" charset="0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编组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58000"/>
          </a:xfrm>
          <a:prstGeom prst="rect">
            <a:avLst/>
          </a:prstGeom>
        </p:spPr>
      </p:pic>
      <p:grpSp>
        <p:nvGrpSpPr>
          <p:cNvPr id="8" name="组合 7"/>
          <p:cNvGrpSpPr/>
          <p:nvPr userDrawn="1"/>
        </p:nvGrpSpPr>
        <p:grpSpPr>
          <a:xfrm>
            <a:off x="973455" y="1350645"/>
            <a:ext cx="2495550" cy="1522730"/>
            <a:chOff x="1852" y="2127"/>
            <a:chExt cx="3930" cy="2398"/>
          </a:xfrm>
        </p:grpSpPr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1852" y="2127"/>
              <a:ext cx="2586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5400" b="1">
                  <a:solidFill>
                    <a:schemeClr val="bg1"/>
                  </a:solidFill>
                  <a:latin typeface="Microsoft YaHei Bold" panose="020B0503020204020204" charset="-122"/>
                  <a:ea typeface="Microsoft YaHei Bold" panose="020B0503020204020204" charset="-122"/>
                </a:rPr>
                <a:t>目录</a:t>
              </a:r>
              <a:endParaRPr lang="zh-CN" altLang="en-US" sz="5400" b="1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1852" y="3703"/>
              <a:ext cx="3931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 i="1">
                  <a:solidFill>
                    <a:schemeClr val="bg1"/>
                  </a:solidFill>
                  <a:latin typeface="Arial Italic" panose="020B0704020202090204" charset="0"/>
                  <a:ea typeface="苹方" panose="020B0200000000000000" charset="-122"/>
                  <a:cs typeface="Arial Italic" panose="020B0704020202090204" charset="0"/>
                </a:rPr>
                <a:t>CONTENTS</a:t>
              </a:r>
              <a:endParaRPr lang="en-US" altLang="zh-CN" sz="2800" i="1">
                <a:solidFill>
                  <a:schemeClr val="bg1"/>
                </a:solidFill>
                <a:latin typeface="Arial Italic" panose="020B0704020202090204" charset="0"/>
                <a:ea typeface="苹方" panose="020B0200000000000000" charset="-122"/>
                <a:cs typeface="Arial Italic" panose="020B0704020202090204" charset="0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half" idx="2"/>
            <p:custDataLst>
              <p:tags r:id="rId5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/Users/huangting/Desktop/BG-02.pngBG-0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/Users/huangting/Desktop/BG-03.pngBG-0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标题 13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G-0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编组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9230"/>
            <a:ext cx="12192000" cy="571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644" y="256973"/>
            <a:ext cx="10515600" cy="458102"/>
          </a:xfrm>
        </p:spPr>
        <p:txBody>
          <a:bodyPr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</p:spPr>
        <p:txBody>
          <a:bodyPr/>
          <a:lstStyle>
            <a:lvl1pPr>
              <a:defRPr>
                <a:solidFill>
                  <a:srgbClr val="008270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5311170" y="32443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竞品分析记录</a:t>
            </a:r>
            <a:endParaRPr lang="zh-CN" altLang="en-US" sz="1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编组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9230"/>
            <a:ext cx="12192000" cy="571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644" y="256973"/>
            <a:ext cx="10515600" cy="458102"/>
          </a:xfrm>
        </p:spPr>
        <p:txBody>
          <a:bodyPr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5311170" y="32443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竞品分析记录</a:t>
            </a:r>
            <a:endParaRPr lang="zh-CN" altLang="en-US" sz="1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2" name="矩形 81"/>
          <p:cNvSpPr/>
          <p:nvPr userDrawn="1">
            <p:custDataLst>
              <p:tags r:id="rId3"/>
            </p:custDataLst>
          </p:nvPr>
        </p:nvSpPr>
        <p:spPr>
          <a:xfrm>
            <a:off x="-3810" y="6717665"/>
            <a:ext cx="12195810" cy="140335"/>
          </a:xfrm>
          <a:prstGeom prst="rect">
            <a:avLst/>
          </a:prstGeom>
          <a:gradFill>
            <a:gsLst>
              <a:gs pos="0">
                <a:srgbClr val="0548E1"/>
              </a:gs>
              <a:gs pos="100000">
                <a:srgbClr val="0B4DE2">
                  <a:alpha val="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/Users/huangting/Desktop/位图 + 矩形 + 矩形备份 + 矩形备份 2 + 矩形备份 3蒙版.png位图 + 矩形 + 矩形备份 + 矩形备份 2 + 矩形备份 3蒙版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组合 8"/>
          <p:cNvGrpSpPr/>
          <p:nvPr userDrawn="1"/>
        </p:nvGrpSpPr>
        <p:grpSpPr>
          <a:xfrm>
            <a:off x="525780" y="4695190"/>
            <a:ext cx="3625215" cy="1753235"/>
            <a:chOff x="828" y="7338"/>
            <a:chExt cx="5709" cy="2761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828" y="7338"/>
              <a:ext cx="5709" cy="2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en-US" altLang="zh-CN" sz="5400" b="1">
                  <a:solidFill>
                    <a:schemeClr val="bg1"/>
                  </a:solidFill>
                  <a:latin typeface="Arial Bold" panose="020B0704020202090204" charset="0"/>
                  <a:cs typeface="Arial Bold" panose="020B0704020202090204" charset="0"/>
                </a:rPr>
                <a:t>CONTACT</a:t>
              </a:r>
              <a:endParaRPr lang="en-US" altLang="zh-CN" sz="5400" b="1">
                <a:solidFill>
                  <a:schemeClr val="bg1"/>
                </a:solidFill>
                <a:latin typeface="Arial Bold" panose="020B0704020202090204" charset="0"/>
                <a:cs typeface="Arial Bold" panose="020B0704020202090204" charset="0"/>
              </a:endParaRPr>
            </a:p>
            <a:p>
              <a:pPr>
                <a:lnSpc>
                  <a:spcPct val="100000"/>
                </a:lnSpc>
              </a:pPr>
              <a:r>
                <a:rPr lang="en-US" altLang="zh-CN" sz="5400" b="1">
                  <a:solidFill>
                    <a:schemeClr val="bg1"/>
                  </a:solidFill>
                  <a:latin typeface="Arial Bold" panose="020B0704020202090204" charset="0"/>
                  <a:cs typeface="Arial Bold" panose="020B0704020202090204" charset="0"/>
                </a:rPr>
                <a:t>US</a:t>
              </a:r>
              <a:endParaRPr lang="en-US" altLang="zh-CN" sz="5400" b="1">
                <a:solidFill>
                  <a:schemeClr val="bg1"/>
                </a:solidFill>
                <a:latin typeface="Arial Bold" panose="020B0704020202090204" charset="0"/>
                <a:cs typeface="Arial Bold" panose="020B0704020202090204" charset="0"/>
              </a:endParaRPr>
            </a:p>
          </p:txBody>
        </p:sp>
        <p:sp>
          <p:nvSpPr>
            <p:cNvPr id="8" name="文本框 7"/>
            <p:cNvSpPr txBox="1"/>
            <p:nvPr userDrawn="1"/>
          </p:nvSpPr>
          <p:spPr>
            <a:xfrm>
              <a:off x="2642" y="8831"/>
              <a:ext cx="3486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3600">
                  <a:solidFill>
                    <a:schemeClr val="bg1"/>
                  </a:solidFill>
                  <a:latin typeface="Microsoft YaHei Regular" panose="020B0503020204020204" charset="-122"/>
                  <a:ea typeface="Microsoft YaHei Regular" panose="020B0503020204020204" charset="-122"/>
                </a:rPr>
                <a:t>联系我们</a:t>
              </a:r>
              <a:endParaRPr lang="zh-CN" altLang="en-US" sz="3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</a:endParaRPr>
            </a:p>
          </p:txBody>
        </p:sp>
      </p:grpSp>
      <p:sp>
        <p:nvSpPr>
          <p:cNvPr id="10" name="文本占位符 9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5133975" y="4613275"/>
            <a:ext cx="4164965" cy="1857375"/>
          </a:xfrm>
        </p:spPr>
        <p:txBody>
          <a:bodyPr>
            <a:noAutofit/>
          </a:bodyPr>
          <a:lstStyle>
            <a:lvl1pPr marL="0" indent="0" eaLnBrk="1" fontAlgn="auto" latinLnBrk="0" hangingPunct="1">
              <a:lnSpc>
                <a:spcPct val="140000"/>
              </a:lnSpc>
              <a:buNone/>
              <a:defRPr sz="16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  <a:cs typeface="Microsoft YaHei Regular" panose="020B050302020402020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邮箱：hupeng@datasouler.com</a:t>
            </a:r>
            <a:endParaRPr lang="zh-CN" altLang="en-US" dirty="0"/>
          </a:p>
          <a:p>
            <a:pPr lvl="0"/>
            <a:r>
              <a:rPr lang="zh-CN" altLang="en-US" dirty="0"/>
              <a:t>电话：133XXXXXXXX</a:t>
            </a:r>
            <a:endParaRPr lang="zh-CN" altLang="en-US" dirty="0"/>
          </a:p>
          <a:p>
            <a:pPr lvl="0"/>
            <a:r>
              <a:rPr lang="zh-CN" altLang="en-US" dirty="0"/>
              <a:t>官网：http://www.qingshounet.com</a:t>
            </a:r>
            <a:endParaRPr lang="zh-CN" altLang="en-US" dirty="0"/>
          </a:p>
          <a:p>
            <a:pPr lvl="0"/>
            <a:r>
              <a:rPr lang="zh-CN" altLang="en-US" dirty="0"/>
              <a:t>地址：上海市嘉定区杭桂路1100号501室</a:t>
            </a:r>
            <a:endParaRPr lang="zh-CN" altLang="en-US" dirty="0"/>
          </a:p>
        </p:txBody>
      </p:sp>
      <p:pic>
        <p:nvPicPr>
          <p:cNvPr id="15" name="图片 14" descr="邮箱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2505" y="4718685"/>
            <a:ext cx="288000" cy="288000"/>
          </a:xfrm>
          <a:prstGeom prst="rect">
            <a:avLst/>
          </a:prstGeom>
        </p:spPr>
      </p:pic>
      <p:pic>
        <p:nvPicPr>
          <p:cNvPr id="16" name="图片 15" descr="官网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02505" y="5653750"/>
            <a:ext cx="288000" cy="287655"/>
          </a:xfrm>
          <a:prstGeom prst="rect">
            <a:avLst/>
          </a:prstGeom>
        </p:spPr>
      </p:pic>
      <p:pic>
        <p:nvPicPr>
          <p:cNvPr id="17" name="图片 16" descr="电话"/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02505" y="5186390"/>
            <a:ext cx="288000" cy="287655"/>
          </a:xfrm>
          <a:prstGeom prst="rect">
            <a:avLst/>
          </a:prstGeom>
        </p:spPr>
      </p:pic>
      <p:pic>
        <p:nvPicPr>
          <p:cNvPr id="18" name="图片 17" descr="地址"/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02505" y="6121110"/>
            <a:ext cx="288000" cy="2876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BG-0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标题 8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BG-0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标题 13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8" name="文本占位符 17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G-0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标题 16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4973320" y="2336483"/>
            <a:ext cx="6425565" cy="1325880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7200" b="1">
                <a:effectLst/>
                <a:latin typeface="Microsoft YaHei Bold" panose="020B0503020204020204" charset="-122"/>
                <a:ea typeface="Microsoft YaHei Bold" panose="020B0503020204020204" charset="-122"/>
              </a:defRPr>
            </a:lvl1pPr>
          </a:lstStyle>
          <a:p>
            <a:r>
              <a:rPr lang="zh-CN" altLang="en-US" dirty="0"/>
              <a:t>单击此处编辑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4973320" y="3662680"/>
            <a:ext cx="6425565" cy="901700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编组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9230"/>
            <a:ext cx="12192000" cy="571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644" y="256973"/>
            <a:ext cx="10515600" cy="458102"/>
          </a:xfrm>
        </p:spPr>
        <p:txBody>
          <a:bodyPr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253151" y="6356350"/>
            <a:ext cx="2743200" cy="365125"/>
          </a:xfrm>
        </p:spPr>
        <p:txBody>
          <a:bodyPr/>
          <a:lstStyle>
            <a:lvl1pPr>
              <a:defRPr>
                <a:solidFill>
                  <a:srgbClr val="008270"/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5311170" y="32443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竞品分析记录</a:t>
            </a:r>
            <a:endParaRPr lang="zh-CN" altLang="en-US" sz="1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编组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89230"/>
            <a:ext cx="12192000" cy="571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9644" y="256973"/>
            <a:ext cx="10515600" cy="458102"/>
          </a:xfrm>
        </p:spPr>
        <p:txBody>
          <a:bodyPr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5311170" y="32443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8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竞品分析记录</a:t>
            </a:r>
            <a:endParaRPr lang="zh-CN" altLang="en-US" sz="1800" b="1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2" name="矩形 81"/>
          <p:cNvSpPr/>
          <p:nvPr userDrawn="1">
            <p:custDataLst>
              <p:tags r:id="rId3"/>
            </p:custDataLst>
          </p:nvPr>
        </p:nvSpPr>
        <p:spPr>
          <a:xfrm>
            <a:off x="-3810" y="6717665"/>
            <a:ext cx="12195810" cy="140335"/>
          </a:xfrm>
          <a:prstGeom prst="rect">
            <a:avLst/>
          </a:prstGeom>
          <a:gradFill>
            <a:gsLst>
              <a:gs pos="0">
                <a:srgbClr val="0548E1"/>
              </a:gs>
              <a:gs pos="100000">
                <a:srgbClr val="0B4DE2">
                  <a:alpha val="0"/>
                </a:srgbClr>
              </a:gs>
            </a:gsLst>
            <a:lin ang="135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tags" Target="../tags/tag27.xml"/><Relationship Id="rId3" Type="http://schemas.openxmlformats.org/officeDocument/2006/relationships/image" Target="../media/image19.png"/><Relationship Id="rId2" Type="http://schemas.openxmlformats.org/officeDocument/2006/relationships/tags" Target="../tags/tag26.xml"/><Relationship Id="rId1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4" Type="http://schemas.openxmlformats.org/officeDocument/2006/relationships/notesSlide" Target="../notesSlides/notesSlide8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87.xml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tags" Target="../tags/tag7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tags" Target="../tags/tag106.xml"/><Relationship Id="rId5" Type="http://schemas.openxmlformats.org/officeDocument/2006/relationships/image" Target="../media/image54.png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59.png"/><Relationship Id="rId7" Type="http://schemas.openxmlformats.org/officeDocument/2006/relationships/tags" Target="../tags/tag109.xml"/><Relationship Id="rId6" Type="http://schemas.openxmlformats.org/officeDocument/2006/relationships/image" Target="../media/image58.png"/><Relationship Id="rId5" Type="http://schemas.openxmlformats.org/officeDocument/2006/relationships/tags" Target="../tags/tag108.xml"/><Relationship Id="rId4" Type="http://schemas.openxmlformats.org/officeDocument/2006/relationships/image" Target="../media/image54.png"/><Relationship Id="rId3" Type="http://schemas.openxmlformats.org/officeDocument/2006/relationships/tags" Target="../tags/tag107.xml"/><Relationship Id="rId2" Type="http://schemas.openxmlformats.org/officeDocument/2006/relationships/image" Target="../media/image57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60.png"/><Relationship Id="rId11" Type="http://schemas.openxmlformats.org/officeDocument/2006/relationships/tags" Target="../tags/tag111.xml"/><Relationship Id="rId10" Type="http://schemas.openxmlformats.org/officeDocument/2006/relationships/image" Target="../media/image55.png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jpeg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image" Target="../media/image62.png"/><Relationship Id="rId5" Type="http://schemas.openxmlformats.org/officeDocument/2006/relationships/tags" Target="../tags/tag115.xml"/><Relationship Id="rId4" Type="http://schemas.openxmlformats.org/officeDocument/2006/relationships/image" Target="../media/image61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50.jpeg"/><Relationship Id="rId1" Type="http://schemas.openxmlformats.org/officeDocument/2006/relationships/tags" Target="../tags/tag11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tags" Target="../tags/tag28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1.jpeg"/><Relationship Id="rId2" Type="http://schemas.openxmlformats.org/officeDocument/2006/relationships/image" Target="../media/image64.jpeg"/><Relationship Id="rId1" Type="http://schemas.openxmlformats.org/officeDocument/2006/relationships/tags" Target="../tags/tag118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5.pn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1" Type="http://schemas.openxmlformats.org/officeDocument/2006/relationships/notesSlide" Target="../notesSlides/notesSlide13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5" Type="http://schemas.openxmlformats.org/officeDocument/2006/relationships/notesSlide" Target="../notesSlides/notesSlide15.xml"/><Relationship Id="rId34" Type="http://schemas.openxmlformats.org/officeDocument/2006/relationships/slideLayout" Target="../slideLayouts/slideLayout7.xml"/><Relationship Id="rId33" Type="http://schemas.openxmlformats.org/officeDocument/2006/relationships/tags" Target="../tags/tag166.xml"/><Relationship Id="rId32" Type="http://schemas.openxmlformats.org/officeDocument/2006/relationships/tags" Target="../tags/tag165.xml"/><Relationship Id="rId31" Type="http://schemas.openxmlformats.org/officeDocument/2006/relationships/tags" Target="../tags/tag164.xml"/><Relationship Id="rId30" Type="http://schemas.openxmlformats.org/officeDocument/2006/relationships/tags" Target="../tags/tag163.xml"/><Relationship Id="rId3" Type="http://schemas.openxmlformats.org/officeDocument/2006/relationships/tags" Target="../tags/tag142.xml"/><Relationship Id="rId29" Type="http://schemas.openxmlformats.org/officeDocument/2006/relationships/tags" Target="../tags/tag162.xml"/><Relationship Id="rId28" Type="http://schemas.openxmlformats.org/officeDocument/2006/relationships/image" Target="../media/image72.svg"/><Relationship Id="rId27" Type="http://schemas.openxmlformats.org/officeDocument/2006/relationships/image" Target="../media/image71.png"/><Relationship Id="rId26" Type="http://schemas.openxmlformats.org/officeDocument/2006/relationships/tags" Target="../tags/tag161.xml"/><Relationship Id="rId25" Type="http://schemas.openxmlformats.org/officeDocument/2006/relationships/tags" Target="../tags/tag160.xml"/><Relationship Id="rId24" Type="http://schemas.openxmlformats.org/officeDocument/2006/relationships/tags" Target="../tags/tag159.xml"/><Relationship Id="rId23" Type="http://schemas.openxmlformats.org/officeDocument/2006/relationships/image" Target="../media/image70.svg"/><Relationship Id="rId22" Type="http://schemas.openxmlformats.org/officeDocument/2006/relationships/image" Target="../media/image69.png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tags" Target="../tags/tag141.xml"/><Relationship Id="rId19" Type="http://schemas.openxmlformats.org/officeDocument/2006/relationships/tags" Target="../tags/tag156.xml"/><Relationship Id="rId18" Type="http://schemas.openxmlformats.org/officeDocument/2006/relationships/image" Target="../media/image68.svg"/><Relationship Id="rId17" Type="http://schemas.openxmlformats.org/officeDocument/2006/relationships/image" Target="../media/image67.png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75.xml"/><Relationship Id="rId8" Type="http://schemas.openxmlformats.org/officeDocument/2006/relationships/tags" Target="../tags/tag174.xml"/><Relationship Id="rId76" Type="http://schemas.openxmlformats.org/officeDocument/2006/relationships/notesSlide" Target="../notesSlides/notesSlide16.xml"/><Relationship Id="rId75" Type="http://schemas.openxmlformats.org/officeDocument/2006/relationships/slideLayout" Target="../slideLayouts/slideLayout7.xml"/><Relationship Id="rId74" Type="http://schemas.openxmlformats.org/officeDocument/2006/relationships/image" Target="../media/image86.svg"/><Relationship Id="rId73" Type="http://schemas.openxmlformats.org/officeDocument/2006/relationships/image" Target="../media/image85.png"/><Relationship Id="rId72" Type="http://schemas.openxmlformats.org/officeDocument/2006/relationships/image" Target="../media/image84.svg"/><Relationship Id="rId71" Type="http://schemas.openxmlformats.org/officeDocument/2006/relationships/image" Target="../media/image83.png"/><Relationship Id="rId70" Type="http://schemas.openxmlformats.org/officeDocument/2006/relationships/image" Target="../media/image82.svg"/><Relationship Id="rId7" Type="http://schemas.openxmlformats.org/officeDocument/2006/relationships/tags" Target="../tags/tag173.xml"/><Relationship Id="rId69" Type="http://schemas.openxmlformats.org/officeDocument/2006/relationships/image" Target="../media/image81.png"/><Relationship Id="rId68" Type="http://schemas.openxmlformats.org/officeDocument/2006/relationships/image" Target="../media/image80.svg"/><Relationship Id="rId67" Type="http://schemas.openxmlformats.org/officeDocument/2006/relationships/image" Target="../media/image79.png"/><Relationship Id="rId66" Type="http://schemas.openxmlformats.org/officeDocument/2006/relationships/image" Target="../media/image78.svg"/><Relationship Id="rId65" Type="http://schemas.openxmlformats.org/officeDocument/2006/relationships/image" Target="../media/image77.png"/><Relationship Id="rId64" Type="http://schemas.openxmlformats.org/officeDocument/2006/relationships/image" Target="../media/image76.svg"/><Relationship Id="rId63" Type="http://schemas.openxmlformats.org/officeDocument/2006/relationships/image" Target="../media/image75.png"/><Relationship Id="rId62" Type="http://schemas.openxmlformats.org/officeDocument/2006/relationships/image" Target="../media/image74.svg"/><Relationship Id="rId61" Type="http://schemas.openxmlformats.org/officeDocument/2006/relationships/image" Target="../media/image73.png"/><Relationship Id="rId60" Type="http://schemas.openxmlformats.org/officeDocument/2006/relationships/tags" Target="../tags/tag226.xml"/><Relationship Id="rId6" Type="http://schemas.openxmlformats.org/officeDocument/2006/relationships/tags" Target="../tags/tag172.xml"/><Relationship Id="rId59" Type="http://schemas.openxmlformats.org/officeDocument/2006/relationships/tags" Target="../tags/tag225.xml"/><Relationship Id="rId58" Type="http://schemas.openxmlformats.org/officeDocument/2006/relationships/tags" Target="../tags/tag224.xml"/><Relationship Id="rId57" Type="http://schemas.openxmlformats.org/officeDocument/2006/relationships/tags" Target="../tags/tag223.xml"/><Relationship Id="rId56" Type="http://schemas.openxmlformats.org/officeDocument/2006/relationships/tags" Target="../tags/tag222.xml"/><Relationship Id="rId55" Type="http://schemas.openxmlformats.org/officeDocument/2006/relationships/tags" Target="../tags/tag221.xml"/><Relationship Id="rId54" Type="http://schemas.openxmlformats.org/officeDocument/2006/relationships/tags" Target="../tags/tag220.xml"/><Relationship Id="rId53" Type="http://schemas.openxmlformats.org/officeDocument/2006/relationships/tags" Target="../tags/tag219.xml"/><Relationship Id="rId52" Type="http://schemas.openxmlformats.org/officeDocument/2006/relationships/tags" Target="../tags/tag218.xml"/><Relationship Id="rId51" Type="http://schemas.openxmlformats.org/officeDocument/2006/relationships/tags" Target="../tags/tag217.xml"/><Relationship Id="rId50" Type="http://schemas.openxmlformats.org/officeDocument/2006/relationships/tags" Target="../tags/tag216.xml"/><Relationship Id="rId5" Type="http://schemas.openxmlformats.org/officeDocument/2006/relationships/tags" Target="../tags/tag171.xml"/><Relationship Id="rId49" Type="http://schemas.openxmlformats.org/officeDocument/2006/relationships/tags" Target="../tags/tag215.xml"/><Relationship Id="rId48" Type="http://schemas.openxmlformats.org/officeDocument/2006/relationships/tags" Target="../tags/tag214.xml"/><Relationship Id="rId47" Type="http://schemas.openxmlformats.org/officeDocument/2006/relationships/tags" Target="../tags/tag213.xml"/><Relationship Id="rId46" Type="http://schemas.openxmlformats.org/officeDocument/2006/relationships/tags" Target="../tags/tag212.xml"/><Relationship Id="rId45" Type="http://schemas.openxmlformats.org/officeDocument/2006/relationships/tags" Target="../tags/tag211.xml"/><Relationship Id="rId44" Type="http://schemas.openxmlformats.org/officeDocument/2006/relationships/tags" Target="../tags/tag210.xml"/><Relationship Id="rId43" Type="http://schemas.openxmlformats.org/officeDocument/2006/relationships/tags" Target="../tags/tag209.xml"/><Relationship Id="rId42" Type="http://schemas.openxmlformats.org/officeDocument/2006/relationships/tags" Target="../tags/tag208.xml"/><Relationship Id="rId41" Type="http://schemas.openxmlformats.org/officeDocument/2006/relationships/tags" Target="../tags/tag207.xml"/><Relationship Id="rId40" Type="http://schemas.openxmlformats.org/officeDocument/2006/relationships/tags" Target="../tags/tag206.xml"/><Relationship Id="rId4" Type="http://schemas.openxmlformats.org/officeDocument/2006/relationships/tags" Target="../tags/tag170.xml"/><Relationship Id="rId39" Type="http://schemas.openxmlformats.org/officeDocument/2006/relationships/tags" Target="../tags/tag205.xml"/><Relationship Id="rId38" Type="http://schemas.openxmlformats.org/officeDocument/2006/relationships/tags" Target="../tags/tag204.xml"/><Relationship Id="rId37" Type="http://schemas.openxmlformats.org/officeDocument/2006/relationships/tags" Target="../tags/tag203.xml"/><Relationship Id="rId36" Type="http://schemas.openxmlformats.org/officeDocument/2006/relationships/tags" Target="../tags/tag202.xml"/><Relationship Id="rId35" Type="http://schemas.openxmlformats.org/officeDocument/2006/relationships/tags" Target="../tags/tag201.xml"/><Relationship Id="rId34" Type="http://schemas.openxmlformats.org/officeDocument/2006/relationships/tags" Target="../tags/tag200.xml"/><Relationship Id="rId33" Type="http://schemas.openxmlformats.org/officeDocument/2006/relationships/tags" Target="../tags/tag199.xml"/><Relationship Id="rId32" Type="http://schemas.openxmlformats.org/officeDocument/2006/relationships/tags" Target="../tags/tag198.xml"/><Relationship Id="rId31" Type="http://schemas.openxmlformats.org/officeDocument/2006/relationships/tags" Target="../tags/tag197.xml"/><Relationship Id="rId30" Type="http://schemas.openxmlformats.org/officeDocument/2006/relationships/tags" Target="../tags/tag196.xml"/><Relationship Id="rId3" Type="http://schemas.openxmlformats.org/officeDocument/2006/relationships/tags" Target="../tags/tag169.xml"/><Relationship Id="rId29" Type="http://schemas.openxmlformats.org/officeDocument/2006/relationships/tags" Target="../tags/tag195.xml"/><Relationship Id="rId28" Type="http://schemas.openxmlformats.org/officeDocument/2006/relationships/tags" Target="../tags/tag194.xml"/><Relationship Id="rId27" Type="http://schemas.openxmlformats.org/officeDocument/2006/relationships/tags" Target="../tags/tag193.xml"/><Relationship Id="rId26" Type="http://schemas.openxmlformats.org/officeDocument/2006/relationships/tags" Target="../tags/tag192.xml"/><Relationship Id="rId25" Type="http://schemas.openxmlformats.org/officeDocument/2006/relationships/tags" Target="../tags/tag191.xml"/><Relationship Id="rId24" Type="http://schemas.openxmlformats.org/officeDocument/2006/relationships/tags" Target="../tags/tag190.xml"/><Relationship Id="rId23" Type="http://schemas.openxmlformats.org/officeDocument/2006/relationships/tags" Target="../tags/tag189.xml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tags" Target="../tags/tag168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tags" Target="../tags/tag178.xml"/><Relationship Id="rId11" Type="http://schemas.openxmlformats.org/officeDocument/2006/relationships/tags" Target="../tags/tag177.xml"/><Relationship Id="rId10" Type="http://schemas.openxmlformats.org/officeDocument/2006/relationships/tags" Target="../tags/tag176.xml"/><Relationship Id="rId1" Type="http://schemas.openxmlformats.org/officeDocument/2006/relationships/tags" Target="../tags/tag16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image" Target="../media/image87.png"/><Relationship Id="rId1" Type="http://schemas.openxmlformats.org/officeDocument/2006/relationships/tags" Target="../tags/tag227.xml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tags" Target="../tags/tag233.xml"/><Relationship Id="rId4" Type="http://schemas.openxmlformats.org/officeDocument/2006/relationships/image" Target="../media/image89.png"/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91.png"/><Relationship Id="rId1" Type="http://schemas.openxmlformats.org/officeDocument/2006/relationships/tags" Target="../tags/tag23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image" Target="../media/image22.png"/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4" Type="http://schemas.openxmlformats.org/officeDocument/2006/relationships/notesSlide" Target="../notesSlides/notesSlide3.xml"/><Relationship Id="rId33" Type="http://schemas.openxmlformats.org/officeDocument/2006/relationships/slideLayout" Target="../slideLayouts/slideLayout7.xml"/><Relationship Id="rId32" Type="http://schemas.openxmlformats.org/officeDocument/2006/relationships/tags" Target="../tags/tag56.xml"/><Relationship Id="rId31" Type="http://schemas.openxmlformats.org/officeDocument/2006/relationships/tags" Target="../tags/tag55.xml"/><Relationship Id="rId30" Type="http://schemas.openxmlformats.org/officeDocument/2006/relationships/tags" Target="../tags/tag54.xml"/><Relationship Id="rId3" Type="http://schemas.openxmlformats.org/officeDocument/2006/relationships/image" Target="../media/image6.png"/><Relationship Id="rId29" Type="http://schemas.openxmlformats.org/officeDocument/2006/relationships/tags" Target="../tags/tag53.xml"/><Relationship Id="rId28" Type="http://schemas.openxmlformats.org/officeDocument/2006/relationships/image" Target="../media/image26.png"/><Relationship Id="rId27" Type="http://schemas.openxmlformats.org/officeDocument/2006/relationships/tags" Target="../tags/tag52.xml"/><Relationship Id="rId26" Type="http://schemas.openxmlformats.org/officeDocument/2006/relationships/tags" Target="../tags/tag51.xml"/><Relationship Id="rId25" Type="http://schemas.openxmlformats.org/officeDocument/2006/relationships/tags" Target="../tags/tag50.xml"/><Relationship Id="rId24" Type="http://schemas.openxmlformats.org/officeDocument/2006/relationships/image" Target="../media/image25.png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32.xml"/><Relationship Id="rId19" Type="http://schemas.openxmlformats.org/officeDocument/2006/relationships/image" Target="../media/image24.png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tags" Target="../tags/tag43.xml"/><Relationship Id="rId15" Type="http://schemas.openxmlformats.org/officeDocument/2006/relationships/tags" Target="../tags/tag42.xml"/><Relationship Id="rId14" Type="http://schemas.openxmlformats.org/officeDocument/2006/relationships/image" Target="../media/image23.jpeg"/><Relationship Id="rId13" Type="http://schemas.openxmlformats.org/officeDocument/2006/relationships/tags" Target="../tags/tag41.xml"/><Relationship Id="rId12" Type="http://schemas.openxmlformats.org/officeDocument/2006/relationships/tags" Target="../tags/tag40.xml"/><Relationship Id="rId11" Type="http://schemas.openxmlformats.org/officeDocument/2006/relationships/tags" Target="../tags/tag39.xml"/><Relationship Id="rId10" Type="http://schemas.openxmlformats.org/officeDocument/2006/relationships/tags" Target="../tags/tag38.xml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tags" Target="../tags/tag5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image" Target="../media/image31.png"/><Relationship Id="rId7" Type="http://schemas.openxmlformats.org/officeDocument/2006/relationships/tags" Target="../tags/tag61.xml"/><Relationship Id="rId6" Type="http://schemas.openxmlformats.org/officeDocument/2006/relationships/image" Target="../media/image30.png"/><Relationship Id="rId5" Type="http://schemas.openxmlformats.org/officeDocument/2006/relationships/tags" Target="../tags/tag60.xml"/><Relationship Id="rId4" Type="http://schemas.openxmlformats.org/officeDocument/2006/relationships/image" Target="../media/image29.png"/><Relationship Id="rId36" Type="http://schemas.openxmlformats.org/officeDocument/2006/relationships/notesSlide" Target="../notesSlides/notesSlide5.xml"/><Relationship Id="rId35" Type="http://schemas.openxmlformats.org/officeDocument/2006/relationships/slideLayout" Target="../slideLayouts/slideLayout6.xml"/><Relationship Id="rId34" Type="http://schemas.openxmlformats.org/officeDocument/2006/relationships/tags" Target="../tags/tag75.xml"/><Relationship Id="rId33" Type="http://schemas.openxmlformats.org/officeDocument/2006/relationships/image" Target="../media/image42.png"/><Relationship Id="rId32" Type="http://schemas.openxmlformats.org/officeDocument/2006/relationships/tags" Target="../tags/tag74.xml"/><Relationship Id="rId31" Type="http://schemas.openxmlformats.org/officeDocument/2006/relationships/image" Target="../media/image41.png"/><Relationship Id="rId30" Type="http://schemas.openxmlformats.org/officeDocument/2006/relationships/tags" Target="../tags/tag73.xml"/><Relationship Id="rId3" Type="http://schemas.openxmlformats.org/officeDocument/2006/relationships/tags" Target="../tags/tag59.xml"/><Relationship Id="rId29" Type="http://schemas.openxmlformats.org/officeDocument/2006/relationships/image" Target="../media/image24.png"/><Relationship Id="rId28" Type="http://schemas.openxmlformats.org/officeDocument/2006/relationships/tags" Target="../tags/tag72.xml"/><Relationship Id="rId27" Type="http://schemas.openxmlformats.org/officeDocument/2006/relationships/image" Target="../media/image40.png"/><Relationship Id="rId26" Type="http://schemas.openxmlformats.org/officeDocument/2006/relationships/tags" Target="../tags/tag71.xml"/><Relationship Id="rId25" Type="http://schemas.openxmlformats.org/officeDocument/2006/relationships/tags" Target="../tags/tag70.xml"/><Relationship Id="rId24" Type="http://schemas.openxmlformats.org/officeDocument/2006/relationships/image" Target="../media/image39.png"/><Relationship Id="rId23" Type="http://schemas.openxmlformats.org/officeDocument/2006/relationships/tags" Target="../tags/tag69.xml"/><Relationship Id="rId22" Type="http://schemas.openxmlformats.org/officeDocument/2006/relationships/image" Target="../media/image38.png"/><Relationship Id="rId21" Type="http://schemas.openxmlformats.org/officeDocument/2006/relationships/tags" Target="../tags/tag68.xml"/><Relationship Id="rId20" Type="http://schemas.openxmlformats.org/officeDocument/2006/relationships/image" Target="../media/image37.png"/><Relationship Id="rId2" Type="http://schemas.openxmlformats.org/officeDocument/2006/relationships/image" Target="../media/image28.png"/><Relationship Id="rId19" Type="http://schemas.openxmlformats.org/officeDocument/2006/relationships/tags" Target="../tags/tag67.xml"/><Relationship Id="rId18" Type="http://schemas.openxmlformats.org/officeDocument/2006/relationships/image" Target="../media/image36.png"/><Relationship Id="rId17" Type="http://schemas.openxmlformats.org/officeDocument/2006/relationships/tags" Target="../tags/tag66.xml"/><Relationship Id="rId16" Type="http://schemas.openxmlformats.org/officeDocument/2006/relationships/image" Target="../media/image35.png"/><Relationship Id="rId15" Type="http://schemas.openxmlformats.org/officeDocument/2006/relationships/tags" Target="../tags/tag65.xml"/><Relationship Id="rId14" Type="http://schemas.openxmlformats.org/officeDocument/2006/relationships/image" Target="../media/image34.png"/><Relationship Id="rId13" Type="http://schemas.openxmlformats.org/officeDocument/2006/relationships/tags" Target="../tags/tag64.xml"/><Relationship Id="rId12" Type="http://schemas.openxmlformats.org/officeDocument/2006/relationships/image" Target="../media/image33.emf"/><Relationship Id="rId11" Type="http://schemas.openxmlformats.org/officeDocument/2006/relationships/tags" Target="../tags/tag63.xml"/><Relationship Id="rId10" Type="http://schemas.openxmlformats.org/officeDocument/2006/relationships/image" Target="../media/image32.png"/><Relationship Id="rId1" Type="http://schemas.openxmlformats.org/officeDocument/2006/relationships/tags" Target="../tags/tag5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idx="3"/>
            <p:custDataLst>
              <p:tags r:id="rId2"/>
            </p:custDataLst>
          </p:nvPr>
        </p:nvSpPr>
        <p:spPr>
          <a:xfrm>
            <a:off x="443230" y="3925570"/>
            <a:ext cx="7589520" cy="661670"/>
          </a:xfrm>
        </p:spPr>
        <p:txBody>
          <a:bodyPr anchor="ctr" anchorCtr="0">
            <a:normAutofit/>
          </a:bodyPr>
          <a:p>
            <a:pPr marL="0" indent="0" algn="l">
              <a:lnSpc>
                <a:spcPct val="100000"/>
              </a:lnSpc>
              <a:buNone/>
            </a:pPr>
            <a:r>
              <a:rPr lang="zh-CN" altLang="en-US" dirty="0">
                <a:solidFill>
                  <a:schemeClr val="bg1">
                    <a:alpha val="60000"/>
                  </a:schemeClr>
                </a:solidFill>
                <a:latin typeface="PingFang HK Light" panose="020B0400000000000000" charset="-120"/>
                <a:ea typeface="PingFang HK Light" panose="020B0400000000000000" charset="-120"/>
                <a:cs typeface="PingFang HK Light" panose="020B0400000000000000" charset="-120"/>
                <a:sym typeface="+mn-ea"/>
              </a:rPr>
              <a:t>中小型企业首选的</a:t>
            </a:r>
            <a:r>
              <a:rPr lang="en-US" altLang="zh-CN" dirty="0">
                <a:solidFill>
                  <a:schemeClr val="bg1">
                    <a:alpha val="60000"/>
                  </a:schemeClr>
                </a:solidFill>
                <a:latin typeface="Times New Roman" panose="02020603050405020304" pitchFamily="18" charset="0"/>
                <a:ea typeface="PingFang HK Light" panose="020B0400000000000000" charset="-120"/>
                <a:cs typeface="Times New Roman" panose="02020603050405020304" pitchFamily="18" charset="0"/>
                <a:sym typeface="+mn-ea"/>
              </a:rPr>
              <a:t>IOC</a:t>
            </a:r>
            <a:r>
              <a:rPr lang="zh-CN" altLang="en-US" dirty="0">
                <a:solidFill>
                  <a:schemeClr val="bg1">
                    <a:alpha val="60000"/>
                  </a:schemeClr>
                </a:solidFill>
                <a:latin typeface="PingFang HK Light" panose="020B0400000000000000" charset="-120"/>
                <a:ea typeface="PingFang HK Light" panose="020B0400000000000000" charset="-120"/>
                <a:cs typeface="PingFang HK Light" panose="020B0400000000000000" charset="-120"/>
                <a:sym typeface="+mn-ea"/>
              </a:rPr>
              <a:t>智能运营中心</a:t>
            </a:r>
            <a:r>
              <a:rPr lang="en-US" altLang="zh-CN" dirty="0">
                <a:solidFill>
                  <a:schemeClr val="bg1">
                    <a:alpha val="60000"/>
                  </a:schemeClr>
                </a:solidFill>
                <a:latin typeface="PingFang HK Light" panose="020B0400000000000000" charset="-120"/>
                <a:ea typeface="PingFang HK Light" panose="020B0400000000000000" charset="-120"/>
                <a:cs typeface="PingFang HK Light" panose="020B0400000000000000" charset="-120"/>
                <a:sym typeface="+mn-ea"/>
              </a:rPr>
              <a:t> </a:t>
            </a:r>
            <a:endParaRPr lang="en-US" altLang="zh-CN" dirty="0">
              <a:solidFill>
                <a:schemeClr val="bg1">
                  <a:alpha val="60000"/>
                </a:schemeClr>
              </a:solidFill>
              <a:latin typeface="PingFang HK Light" panose="020B0400000000000000" charset="-120"/>
              <a:ea typeface="PingFang HK Light" panose="020B0400000000000000" charset="-120"/>
              <a:cs typeface="PingFang HK Light" panose="020B0400000000000000" charset="-120"/>
              <a:sym typeface="+mn-ea"/>
            </a:endParaRPr>
          </a:p>
        </p:txBody>
      </p:sp>
      <p:pic>
        <p:nvPicPr>
          <p:cNvPr id="4" name="图片 3" descr="logo-横版备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" y="367665"/>
            <a:ext cx="1641517" cy="648000"/>
          </a:xfrm>
          <a:prstGeom prst="rect">
            <a:avLst/>
          </a:prstGeom>
        </p:spPr>
      </p:pic>
      <p:sp>
        <p:nvSpPr>
          <p:cNvPr id="8" name="标题 7"/>
          <p:cNvSpPr>
            <a:spLocks noGrp="1"/>
          </p:cNvSpPr>
          <p:nvPr>
            <p:ph type="title" idx="1"/>
            <p:custDataLst>
              <p:tags r:id="rId4"/>
            </p:custDataLst>
          </p:nvPr>
        </p:nvSpPr>
        <p:spPr>
          <a:xfrm>
            <a:off x="443230" y="2732405"/>
            <a:ext cx="10371455" cy="1086485"/>
          </a:xfrm>
        </p:spPr>
        <p:txBody>
          <a:bodyPr anchor="ctr" anchorCtr="0">
            <a:normAutofit/>
          </a:bodyPr>
          <a:p>
            <a:pPr algn="l">
              <a:lnSpc>
                <a:spcPct val="100000"/>
              </a:lnSpc>
            </a:pPr>
            <a:r>
              <a:rPr lang="en-US" altLang="zh-CN" sz="5200" b="1" dirty="0">
                <a:gradFill>
                  <a:gsLst>
                    <a:gs pos="15000">
                      <a:schemeClr val="bg1"/>
                    </a:gs>
                    <a:gs pos="100000">
                      <a:srgbClr val="E8F4FC"/>
                    </a:gs>
                  </a:gsLst>
                  <a:lin ang="5400000" scaled="1"/>
                </a:gradFill>
                <a:latin typeface="Times New Roman" panose="02020603050405020304" pitchFamily="18" charset="0"/>
                <a:ea typeface="Microsoft YaHei Bold" panose="020B0503020204020204" charset="-122"/>
                <a:cs typeface="Times New Roman" panose="02020603050405020304" pitchFamily="18" charset="0"/>
              </a:rPr>
              <a:t>AI+</a:t>
            </a:r>
            <a:r>
              <a:rPr lang="zh-CN" altLang="en-US" sz="5200" b="1" dirty="0">
                <a:gradFill>
                  <a:gsLst>
                    <a:gs pos="15000">
                      <a:schemeClr val="bg1"/>
                    </a:gs>
                    <a:gs pos="100000">
                      <a:srgbClr val="E8F4FC"/>
                    </a:gs>
                  </a:gsLst>
                  <a:lin ang="5400000" scaled="1"/>
                </a:gradFill>
                <a:latin typeface="Microsoft YaHei Bold" panose="020B0503020204020204" charset="-122"/>
                <a:ea typeface="Microsoft YaHei Bold" panose="020B0503020204020204" charset="-122"/>
              </a:rPr>
              <a:t>新质园区管理系统</a:t>
            </a:r>
            <a:endParaRPr lang="zh-CN" altLang="en-US" sz="5200" b="1" dirty="0">
              <a:gradFill>
                <a:gsLst>
                  <a:gs pos="15000">
                    <a:schemeClr val="bg1"/>
                  </a:gs>
                  <a:gs pos="100000">
                    <a:srgbClr val="E8F4FC"/>
                  </a:gs>
                </a:gsLst>
                <a:lin ang="5400000" scaled="1"/>
              </a:gra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pic>
        <p:nvPicPr>
          <p:cNvPr id="7" name="图片 6" descr="编组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35" y="5618480"/>
            <a:ext cx="576000" cy="57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>
                <a:solidFill>
                  <a:schemeClr val="tx1"/>
                </a:solidFill>
                <a:cs typeface="Microsoft YaHei Bold" panose="020B0503020204020204" charset="-122"/>
              </a:rPr>
              <a:t>核心能力与技术架构</a:t>
            </a:r>
            <a:endParaRPr lang="zh-CN" altLang="en-US">
              <a:solidFill>
                <a:schemeClr val="tx1"/>
              </a:solidFill>
              <a:cs typeface="Microsoft YaHei Bold" panose="020B0503020204020204" charset="-122"/>
            </a:endParaRPr>
          </a:p>
        </p:txBody>
      </p:sp>
      <p:sp>
        <p:nvSpPr>
          <p:cNvPr id="60" name="矩形 59"/>
          <p:cNvSpPr/>
          <p:nvPr>
            <p:custDataLst>
              <p:tags r:id="rId1"/>
            </p:custDataLst>
          </p:nvPr>
        </p:nvSpPr>
        <p:spPr>
          <a:xfrm>
            <a:off x="8349615" y="2891790"/>
            <a:ext cx="247586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anchor="ctr" anchorCtr="0"/>
          <a:lstStyle/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前端交互层</a:t>
            </a:r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AI </a:t>
            </a: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能力层</a:t>
            </a:r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业务服务层</a:t>
            </a:r>
            <a:r>
              <a:rPr lang="en-US" altLang="zh-CN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 </a:t>
            </a:r>
            <a:endParaRPr lang="en-US" altLang="zh-CN" sz="2000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tx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数据与设备层</a:t>
            </a: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000" b="1" dirty="0">
              <a:solidFill>
                <a:schemeClr val="tx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70" name="下箭头 69"/>
          <p:cNvSpPr/>
          <p:nvPr>
            <p:custDataLst>
              <p:tags r:id="rId2"/>
            </p:custDataLst>
          </p:nvPr>
        </p:nvSpPr>
        <p:spPr>
          <a:xfrm rot="10800000">
            <a:off x="11702175" y="1758281"/>
            <a:ext cx="140481" cy="4194090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C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1" name="下箭头 70"/>
          <p:cNvSpPr/>
          <p:nvPr>
            <p:custDataLst>
              <p:tags r:id="rId3"/>
            </p:custDataLst>
          </p:nvPr>
        </p:nvSpPr>
        <p:spPr>
          <a:xfrm rot="16200000">
            <a:off x="8900541" y="3518182"/>
            <a:ext cx="176351" cy="5004173"/>
          </a:xfrm>
          <a:prstGeom prst="downArrow">
            <a:avLst/>
          </a:prstGeom>
          <a:gradFill flip="none" rotWithShape="1">
            <a:gsLst>
              <a:gs pos="0">
                <a:srgbClr val="176AE8"/>
              </a:gs>
              <a:gs pos="100000">
                <a:srgbClr val="176AE8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5" name="组合 94"/>
          <p:cNvGrpSpPr/>
          <p:nvPr>
            <p:custDataLst>
              <p:tags r:id="rId4"/>
            </p:custDataLst>
          </p:nvPr>
        </p:nvGrpSpPr>
        <p:grpSpPr>
          <a:xfrm>
            <a:off x="3357245" y="900691"/>
            <a:ext cx="3225456" cy="1065904"/>
            <a:chOff x="5725" y="1849"/>
            <a:chExt cx="4072" cy="1044"/>
          </a:xfrm>
        </p:grpSpPr>
        <p:sp>
          <p:nvSpPr>
            <p:cNvPr id="30" name="圆角矩形 29"/>
            <p:cNvSpPr/>
            <p:nvPr>
              <p:custDataLst>
                <p:tags r:id="rId5"/>
              </p:custDataLst>
            </p:nvPr>
          </p:nvSpPr>
          <p:spPr>
            <a:xfrm>
              <a:off x="5725" y="1873"/>
              <a:ext cx="4072" cy="1020"/>
            </a:xfrm>
            <a:prstGeom prst="roundRect">
              <a:avLst>
                <a:gd name="adj" fmla="val 6035"/>
              </a:avLst>
            </a:prstGeom>
            <a:solidFill>
              <a:srgbClr val="197BDC">
                <a:alpha val="1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kumimoji="1"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6"/>
              </p:custDataLst>
            </p:nvPr>
          </p:nvSpPr>
          <p:spPr>
            <a:xfrm>
              <a:off x="5845" y="1849"/>
              <a:ext cx="3951" cy="94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just" defTabSz="466725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CN" altLang="en-US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微信小程序（会员</a:t>
              </a:r>
              <a:r>
                <a:rPr lang="en-US" altLang="zh-CN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企业用户）、园区运营端（</a:t>
              </a:r>
              <a:r>
                <a:rPr lang="en-US" altLang="zh-CN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PC</a:t>
              </a:r>
              <a:r>
                <a:rPr lang="zh-CN" altLang="en-US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）、超级管理后台（</a:t>
              </a:r>
              <a:r>
                <a:rPr lang="en-US" altLang="zh-CN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PC</a:t>
              </a:r>
              <a:r>
                <a:rPr lang="zh-CN" altLang="en-US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）、现场控制面板</a:t>
              </a:r>
              <a:r>
                <a:rPr lang="en-US" altLang="zh-CN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/</a:t>
              </a:r>
              <a:r>
                <a:rPr lang="zh-CN" altLang="en-US" sz="1400" kern="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展厅触屏。</a:t>
              </a:r>
              <a:endPara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  <a:p>
              <a:pPr lvl="0" algn="just" defTabSz="4667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cxnSp>
        <p:nvCxnSpPr>
          <p:cNvPr id="55" name="直接箭头连接符 54"/>
          <p:cNvCxnSpPr/>
          <p:nvPr/>
        </p:nvCxnSpPr>
        <p:spPr>
          <a:xfrm>
            <a:off x="6652260" y="1715770"/>
            <a:ext cx="1663065" cy="1538605"/>
          </a:xfrm>
          <a:prstGeom prst="straightConnector1">
            <a:avLst/>
          </a:prstGeom>
          <a:ln w="9525">
            <a:solidFill>
              <a:srgbClr val="3478F6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7" name="直接箭头连接符 66"/>
          <p:cNvCxnSpPr/>
          <p:nvPr/>
        </p:nvCxnSpPr>
        <p:spPr>
          <a:xfrm>
            <a:off x="6540500" y="2820035"/>
            <a:ext cx="1525270" cy="782320"/>
          </a:xfrm>
          <a:prstGeom prst="straightConnector1">
            <a:avLst/>
          </a:prstGeom>
          <a:ln w="9525">
            <a:solidFill>
              <a:srgbClr val="3478F6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69" name="直接箭头连接符 68"/>
          <p:cNvCxnSpPr/>
          <p:nvPr/>
        </p:nvCxnSpPr>
        <p:spPr>
          <a:xfrm flipV="1">
            <a:off x="6796405" y="4142105"/>
            <a:ext cx="1341755" cy="347980"/>
          </a:xfrm>
          <a:prstGeom prst="straightConnector1">
            <a:avLst/>
          </a:prstGeom>
          <a:ln w="9525">
            <a:solidFill>
              <a:srgbClr val="3478F6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2" name="直接箭头连接符 71"/>
          <p:cNvCxnSpPr/>
          <p:nvPr/>
        </p:nvCxnSpPr>
        <p:spPr>
          <a:xfrm flipV="1">
            <a:off x="6724650" y="4477385"/>
            <a:ext cx="1584325" cy="1216025"/>
          </a:xfrm>
          <a:prstGeom prst="straightConnector1">
            <a:avLst/>
          </a:prstGeom>
          <a:ln w="9525">
            <a:solidFill>
              <a:srgbClr val="3478F6"/>
            </a:solidFill>
            <a:prstDash val="sysDot"/>
            <a:tailEnd type="stealt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>
            <p:custDataLst>
              <p:tags r:id="rId7"/>
            </p:custDataLst>
          </p:nvPr>
        </p:nvSpPr>
        <p:spPr>
          <a:xfrm>
            <a:off x="3357245" y="2288540"/>
            <a:ext cx="3231515" cy="1523365"/>
          </a:xfrm>
          <a:prstGeom prst="roundRect">
            <a:avLst>
              <a:gd name="adj" fmla="val 6035"/>
            </a:avLst>
          </a:prstGeom>
          <a:solidFill>
            <a:srgbClr val="197BDC">
              <a:alpha val="1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圆角矩形 2"/>
          <p:cNvSpPr/>
          <p:nvPr>
            <p:custDataLst>
              <p:tags r:id="rId8"/>
            </p:custDataLst>
          </p:nvPr>
        </p:nvSpPr>
        <p:spPr>
          <a:xfrm>
            <a:off x="3357245" y="3990340"/>
            <a:ext cx="3294380" cy="1116965"/>
          </a:xfrm>
          <a:prstGeom prst="roundRect">
            <a:avLst>
              <a:gd name="adj" fmla="val 6035"/>
            </a:avLst>
          </a:prstGeom>
          <a:solidFill>
            <a:srgbClr val="197BDC">
              <a:alpha val="1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圆角矩形 4"/>
          <p:cNvSpPr/>
          <p:nvPr>
            <p:custDataLst>
              <p:tags r:id="rId9"/>
            </p:custDataLst>
          </p:nvPr>
        </p:nvSpPr>
        <p:spPr>
          <a:xfrm>
            <a:off x="3357245" y="5334635"/>
            <a:ext cx="3294380" cy="1106170"/>
          </a:xfrm>
          <a:prstGeom prst="roundRect">
            <a:avLst>
              <a:gd name="adj" fmla="val 6035"/>
            </a:avLst>
          </a:prstGeom>
          <a:solidFill>
            <a:srgbClr val="197BDC">
              <a:alpha val="1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kumimoji="1"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095" y="1005205"/>
            <a:ext cx="3154045" cy="753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latin typeface="+mn-ea"/>
                <a:cs typeface="+mn-ea"/>
              </a:rPr>
              <a:t>以语音主导交互</a:t>
            </a:r>
            <a:r>
              <a:rPr lang="en-US" altLang="zh-CN" sz="1400">
                <a:latin typeface="+mn-ea"/>
                <a:cs typeface="+mn-ea"/>
              </a:rPr>
              <a:t>+ </a:t>
            </a:r>
            <a:r>
              <a:rPr lang="zh-CN" altLang="en-US" sz="1400">
                <a:latin typeface="+mn-ea"/>
                <a:cs typeface="+mn-ea"/>
              </a:rPr>
              <a:t>极简图文界面；支持</a:t>
            </a:r>
            <a:r>
              <a:rPr lang="en-US" altLang="zh-CN" sz="1400">
                <a:latin typeface="+mn-ea"/>
                <a:cs typeface="+mn-ea"/>
              </a:rPr>
              <a:t>“</a:t>
            </a:r>
            <a:r>
              <a:rPr lang="zh-CN" altLang="en-US" sz="1400">
                <a:latin typeface="+mn-ea"/>
                <a:cs typeface="+mn-ea"/>
              </a:rPr>
              <a:t>语音问答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语音填写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播报工单进度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播报缴费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合同要点朗读</a:t>
            </a:r>
            <a:r>
              <a:rPr lang="en-US" altLang="zh-CN" sz="1400">
                <a:latin typeface="+mn-ea"/>
                <a:cs typeface="+mn-ea"/>
              </a:rPr>
              <a:t>”</a:t>
            </a:r>
            <a:r>
              <a:rPr lang="zh-CN" altLang="en-US" sz="1400">
                <a:latin typeface="+mn-ea"/>
                <a:cs typeface="+mn-ea"/>
              </a:rPr>
              <a:t>。</a:t>
            </a:r>
            <a:endParaRPr lang="zh-CN" altLang="en-US" sz="1400">
              <a:latin typeface="+mn-ea"/>
              <a:cs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3200" y="2490470"/>
            <a:ext cx="3154045" cy="753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latin typeface="+mn-ea"/>
                <a:cs typeface="+mn-ea"/>
              </a:rPr>
              <a:t>提供：智能客服、语音表单、智能解读（合同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报表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巡检日志）、故障诊断建议、招商推荐。</a:t>
            </a:r>
            <a:endParaRPr lang="zh-CN" altLang="en-US" sz="1400">
              <a:latin typeface="+mn-ea"/>
              <a:cs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5095" y="4301490"/>
            <a:ext cx="3154045" cy="753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latin typeface="+mn-ea"/>
                <a:cs typeface="+mn-ea"/>
              </a:rPr>
              <a:t>租赁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合同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账务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工单</a:t>
            </a:r>
            <a:r>
              <a:rPr lang="en-US" altLang="zh-CN" sz="1400">
                <a:latin typeface="+mn-ea"/>
                <a:cs typeface="+mn-ea"/>
              </a:rPr>
              <a:t>/CRM/</a:t>
            </a:r>
            <a:r>
              <a:rPr lang="zh-CN" altLang="en-US" sz="1400">
                <a:latin typeface="+mn-ea"/>
                <a:cs typeface="+mn-ea"/>
              </a:rPr>
              <a:t>设备管理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访客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权限服务（</a:t>
            </a:r>
            <a:r>
              <a:rPr lang="en-US" altLang="zh-CN" sz="1400">
                <a:latin typeface="+mn-ea"/>
                <a:cs typeface="+mn-ea"/>
              </a:rPr>
              <a:t>RBAC</a:t>
            </a:r>
            <a:r>
              <a:rPr lang="zh-CN" altLang="en-US" sz="1400">
                <a:latin typeface="+mn-ea"/>
                <a:cs typeface="+mn-ea"/>
              </a:rPr>
              <a:t>）等微服务。</a:t>
            </a:r>
            <a:endParaRPr lang="zh-CN" altLang="en-US" sz="1400">
              <a:latin typeface="+mn-ea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25095" y="5543550"/>
            <a:ext cx="3154045" cy="753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400">
                <a:latin typeface="+mn-ea"/>
                <a:cs typeface="+mn-ea"/>
              </a:rPr>
              <a:t>接入</a:t>
            </a:r>
            <a:r>
              <a:rPr lang="en-US" altLang="zh-CN" sz="1400">
                <a:latin typeface="+mn-ea"/>
                <a:cs typeface="+mn-ea"/>
              </a:rPr>
              <a:t> IoT</a:t>
            </a:r>
            <a:r>
              <a:rPr lang="zh-CN" altLang="en-US" sz="1400">
                <a:latin typeface="+mn-ea"/>
                <a:cs typeface="+mn-ea"/>
              </a:rPr>
              <a:t>（新风</a:t>
            </a:r>
            <a:r>
              <a:rPr lang="en-US" altLang="zh-CN" sz="1400">
                <a:latin typeface="+mn-ea"/>
                <a:cs typeface="+mn-ea"/>
              </a:rPr>
              <a:t>/PM2.5/</a:t>
            </a:r>
            <a:r>
              <a:rPr lang="zh-CN" altLang="en-US" sz="1400">
                <a:latin typeface="+mn-ea"/>
                <a:cs typeface="+mn-ea"/>
              </a:rPr>
              <a:t>空调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安防）、物业设备、第三方支付、短信</a:t>
            </a:r>
            <a:r>
              <a:rPr lang="en-US" altLang="zh-CN" sz="1400">
                <a:latin typeface="+mn-ea"/>
                <a:cs typeface="+mn-ea"/>
              </a:rPr>
              <a:t>/</a:t>
            </a:r>
            <a:r>
              <a:rPr lang="zh-CN" altLang="en-US" sz="1400">
                <a:latin typeface="+mn-ea"/>
                <a:cs typeface="+mn-ea"/>
              </a:rPr>
              <a:t>邮件网关、告警平台；统一数据湖（脱敏）。</a:t>
            </a:r>
            <a:endParaRPr lang="zh-CN" altLang="en-US" sz="1400">
              <a:latin typeface="+mn-ea"/>
              <a:cs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3357245" y="2367915"/>
            <a:ext cx="3183255" cy="962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 defTabSz="466725">
              <a:lnSpc>
                <a:spcPct val="15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CN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 </a:t>
            </a: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能力层：整合</a:t>
            </a:r>
            <a:r>
              <a:rPr lang="en-US" altLang="zh-CN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DeepSeek</a:t>
            </a: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（语义理解、对话管理、知识检索、个性化建议）</a:t>
            </a:r>
            <a:r>
              <a:rPr lang="en-US" altLang="zh-CN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 </a:t>
            </a: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语音识别</a:t>
            </a:r>
            <a:r>
              <a:rPr lang="en-US" altLang="zh-CN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合成引擎（科大讯飞</a:t>
            </a:r>
            <a:r>
              <a:rPr lang="en-US" altLang="zh-CN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百度</a:t>
            </a:r>
            <a:r>
              <a:rPr lang="en-US" altLang="zh-CN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腾讯或离线方案）。</a:t>
            </a:r>
            <a:endParaRPr lang="zh-CN" altLang="en-US" sz="1400" kern="0" dirty="0">
              <a:solidFill>
                <a:srgbClr val="1D47D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4250055" y="4431291"/>
            <a:ext cx="2694745" cy="96176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业务服务层</a:t>
            </a:r>
            <a:endParaRPr lang="zh-CN" altLang="en-US" sz="1400" kern="0" dirty="0">
              <a:solidFill>
                <a:srgbClr val="1D47D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4250055" y="5807336"/>
            <a:ext cx="2694745" cy="96176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400" kern="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数据与设备层</a:t>
            </a:r>
            <a:endParaRPr lang="zh-CN" altLang="en-US" sz="1400" kern="0" dirty="0">
              <a:solidFill>
                <a:srgbClr val="1D47D9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核心创新点</a:t>
            </a:r>
            <a:endParaRPr lang="zh-CN" altLang="en-US"/>
          </a:p>
        </p:txBody>
      </p:sp>
      <p:grpSp>
        <p:nvGrpSpPr>
          <p:cNvPr id="80" name="组合 79"/>
          <p:cNvGrpSpPr/>
          <p:nvPr/>
        </p:nvGrpSpPr>
        <p:grpSpPr>
          <a:xfrm>
            <a:off x="6530647" y="2716216"/>
            <a:ext cx="4843425" cy="3256739"/>
            <a:chOff x="5896460" y="2552763"/>
            <a:chExt cx="5301193" cy="3564544"/>
          </a:xfrm>
        </p:grpSpPr>
        <p:grpSp>
          <p:nvGrpSpPr>
            <p:cNvPr id="79" name="组合 78"/>
            <p:cNvGrpSpPr/>
            <p:nvPr/>
          </p:nvGrpSpPr>
          <p:grpSpPr>
            <a:xfrm>
              <a:off x="5898993" y="4167444"/>
              <a:ext cx="5298660" cy="1949863"/>
              <a:chOff x="5898993" y="4167444"/>
              <a:chExt cx="5298660" cy="1949863"/>
            </a:xfrm>
          </p:grpSpPr>
          <p:sp>
            <p:nvSpPr>
              <p:cNvPr id="63" name="任意形状 62"/>
              <p:cNvSpPr/>
              <p:nvPr>
                <p:custDataLst>
                  <p:tags r:id="rId1"/>
                </p:custDataLst>
              </p:nvPr>
            </p:nvSpPr>
            <p:spPr>
              <a:xfrm>
                <a:off x="5899316" y="4175083"/>
                <a:ext cx="5278123" cy="1927236"/>
              </a:xfrm>
              <a:custGeom>
                <a:avLst/>
                <a:gdLst>
                  <a:gd name="connsiteX0" fmla="*/ 0 w 5300869"/>
                  <a:gd name="connsiteY0" fmla="*/ 1934818 h 1934818"/>
                  <a:gd name="connsiteX1" fmla="*/ 834886 w 5300869"/>
                  <a:gd name="connsiteY1" fmla="*/ 755374 h 1934818"/>
                  <a:gd name="connsiteX2" fmla="*/ 2464904 w 5300869"/>
                  <a:gd name="connsiteY2" fmla="*/ 331304 h 1934818"/>
                  <a:gd name="connsiteX3" fmla="*/ 5300869 w 5300869"/>
                  <a:gd name="connsiteY3" fmla="*/ 0 h 1934818"/>
                  <a:gd name="connsiteX0-1" fmla="*/ 0 w 5300869"/>
                  <a:gd name="connsiteY0-2" fmla="*/ 1934818 h 1934818"/>
                  <a:gd name="connsiteX1-3" fmla="*/ 834886 w 5300869"/>
                  <a:gd name="connsiteY1-4" fmla="*/ 755374 h 1934818"/>
                  <a:gd name="connsiteX2-5" fmla="*/ 5300869 w 5300869"/>
                  <a:gd name="connsiteY2-6" fmla="*/ 0 h 1934818"/>
                  <a:gd name="connsiteX0-7" fmla="*/ 0 w 5300869"/>
                  <a:gd name="connsiteY0-8" fmla="*/ 1934818 h 1934818"/>
                  <a:gd name="connsiteX1-9" fmla="*/ 5300869 w 5300869"/>
                  <a:gd name="connsiteY1-10" fmla="*/ 0 h 1934818"/>
                  <a:gd name="connsiteX0-11" fmla="*/ 0 w 5300869"/>
                  <a:gd name="connsiteY0-12" fmla="*/ 1934818 h 1934818"/>
                  <a:gd name="connsiteX1-13" fmla="*/ 5300869 w 5300869"/>
                  <a:gd name="connsiteY1-14" fmla="*/ 0 h 1934818"/>
                  <a:gd name="connsiteX0-15" fmla="*/ 0 w 5300869"/>
                  <a:gd name="connsiteY0-16" fmla="*/ 1934818 h 1934818"/>
                  <a:gd name="connsiteX1-17" fmla="*/ 5300869 w 5300869"/>
                  <a:gd name="connsiteY1-18" fmla="*/ 0 h 1934818"/>
                  <a:gd name="connsiteX0-19" fmla="*/ 0 w 5278123"/>
                  <a:gd name="connsiteY0-20" fmla="*/ 1927236 h 1927236"/>
                  <a:gd name="connsiteX1-21" fmla="*/ 5278123 w 5278123"/>
                  <a:gd name="connsiteY1-22" fmla="*/ 0 h 192723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5278123" h="1927236">
                    <a:moveTo>
                      <a:pt x="0" y="1927236"/>
                    </a:moveTo>
                    <a:cubicBezTo>
                      <a:pt x="21283" y="-14489"/>
                      <a:pt x="3461291" y="63048"/>
                      <a:pt x="5278123" y="0"/>
                    </a:cubicBezTo>
                  </a:path>
                </a:pathLst>
              </a:custGeom>
              <a:noFill/>
              <a:ln w="50800" cap="rnd">
                <a:gradFill flip="none" rotWithShape="1">
                  <a:gsLst>
                    <a:gs pos="0">
                      <a:srgbClr val="176AE8"/>
                    </a:gs>
                    <a:gs pos="100000">
                      <a:srgbClr val="176AE8">
                        <a:alpha val="0"/>
                      </a:srgbClr>
                    </a:gs>
                  </a:gsLst>
                  <a:lin ang="10800000" scaled="1"/>
                  <a:tileRect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/>
              </a:p>
            </p:txBody>
          </p:sp>
          <p:sp>
            <p:nvSpPr>
              <p:cNvPr id="75" name="矩形 74"/>
              <p:cNvSpPr/>
              <p:nvPr>
                <p:custDataLst>
                  <p:tags r:id="rId2"/>
                </p:custDataLst>
              </p:nvPr>
            </p:nvSpPr>
            <p:spPr>
              <a:xfrm>
                <a:off x="5898993" y="4167444"/>
                <a:ext cx="5298660" cy="1949863"/>
              </a:xfrm>
              <a:custGeom>
                <a:avLst/>
                <a:gdLst>
                  <a:gd name="connsiteX0" fmla="*/ 0 w 5366115"/>
                  <a:gd name="connsiteY0" fmla="*/ 0 h 1395315"/>
                  <a:gd name="connsiteX1" fmla="*/ 5366115 w 5366115"/>
                  <a:gd name="connsiteY1" fmla="*/ 0 h 1395315"/>
                  <a:gd name="connsiteX2" fmla="*/ 5366115 w 5366115"/>
                  <a:gd name="connsiteY2" fmla="*/ 1395315 h 1395315"/>
                  <a:gd name="connsiteX3" fmla="*/ 0 w 5366115"/>
                  <a:gd name="connsiteY3" fmla="*/ 1395315 h 1395315"/>
                  <a:gd name="connsiteX4" fmla="*/ 0 w 5366115"/>
                  <a:gd name="connsiteY4" fmla="*/ 0 h 1395315"/>
                  <a:gd name="connsiteX0-1" fmla="*/ 0 w 5366115"/>
                  <a:gd name="connsiteY0-2" fmla="*/ 547141 h 1942456"/>
                  <a:gd name="connsiteX1-3" fmla="*/ 5298659 w 5366115"/>
                  <a:gd name="connsiteY1-4" fmla="*/ 0 h 1942456"/>
                  <a:gd name="connsiteX2-5" fmla="*/ 5366115 w 5366115"/>
                  <a:gd name="connsiteY2-6" fmla="*/ 1942456 h 1942456"/>
                  <a:gd name="connsiteX3-7" fmla="*/ 0 w 5366115"/>
                  <a:gd name="connsiteY3-8" fmla="*/ 1942456 h 1942456"/>
                  <a:gd name="connsiteX4-9" fmla="*/ 0 w 5366115"/>
                  <a:gd name="connsiteY4-10" fmla="*/ 547141 h 1942456"/>
                  <a:gd name="connsiteX0-11" fmla="*/ 0 w 5366115"/>
                  <a:gd name="connsiteY0-12" fmla="*/ 1942456 h 1942456"/>
                  <a:gd name="connsiteX1-13" fmla="*/ 5298659 w 5366115"/>
                  <a:gd name="connsiteY1-14" fmla="*/ 0 h 1942456"/>
                  <a:gd name="connsiteX2-15" fmla="*/ 5366115 w 5366115"/>
                  <a:gd name="connsiteY2-16" fmla="*/ 1942456 h 1942456"/>
                  <a:gd name="connsiteX3-17" fmla="*/ 0 w 5366115"/>
                  <a:gd name="connsiteY3-18" fmla="*/ 1942456 h 1942456"/>
                  <a:gd name="connsiteX0-19" fmla="*/ 0 w 5366115"/>
                  <a:gd name="connsiteY0-20" fmla="*/ 1942456 h 1942456"/>
                  <a:gd name="connsiteX1-21" fmla="*/ 5298659 w 5366115"/>
                  <a:gd name="connsiteY1-22" fmla="*/ 0 h 1942456"/>
                  <a:gd name="connsiteX2-23" fmla="*/ 5366115 w 5366115"/>
                  <a:gd name="connsiteY2-24" fmla="*/ 1942456 h 1942456"/>
                  <a:gd name="connsiteX3-25" fmla="*/ 0 w 5366115"/>
                  <a:gd name="connsiteY3-26" fmla="*/ 1942456 h 1942456"/>
                  <a:gd name="connsiteX0-27" fmla="*/ 0 w 5366115"/>
                  <a:gd name="connsiteY0-28" fmla="*/ 1942456 h 1942456"/>
                  <a:gd name="connsiteX1-29" fmla="*/ 5298659 w 5366115"/>
                  <a:gd name="connsiteY1-30" fmla="*/ 0 h 1942456"/>
                  <a:gd name="connsiteX2-31" fmla="*/ 5366115 w 5366115"/>
                  <a:gd name="connsiteY2-32" fmla="*/ 1942456 h 1942456"/>
                  <a:gd name="connsiteX3-33" fmla="*/ 0 w 5366115"/>
                  <a:gd name="connsiteY3-34" fmla="*/ 1942456 h 1942456"/>
                  <a:gd name="connsiteX0-35" fmla="*/ 0 w 5298660"/>
                  <a:gd name="connsiteY0-36" fmla="*/ 1942456 h 1957446"/>
                  <a:gd name="connsiteX1-37" fmla="*/ 5298659 w 5298660"/>
                  <a:gd name="connsiteY1-38" fmla="*/ 0 h 1957446"/>
                  <a:gd name="connsiteX2-39" fmla="*/ 5298660 w 5298660"/>
                  <a:gd name="connsiteY2-40" fmla="*/ 1957446 h 1957446"/>
                  <a:gd name="connsiteX3-41" fmla="*/ 0 w 5298660"/>
                  <a:gd name="connsiteY3-42" fmla="*/ 1942456 h 1957446"/>
                  <a:gd name="connsiteX0-43" fmla="*/ 0 w 5298660"/>
                  <a:gd name="connsiteY0-44" fmla="*/ 1934873 h 1949863"/>
                  <a:gd name="connsiteX1-45" fmla="*/ 5283496 w 5298660"/>
                  <a:gd name="connsiteY1-46" fmla="*/ 0 h 1949863"/>
                  <a:gd name="connsiteX2-47" fmla="*/ 5298660 w 5298660"/>
                  <a:gd name="connsiteY2-48" fmla="*/ 1949863 h 1949863"/>
                  <a:gd name="connsiteX3-49" fmla="*/ 0 w 5298660"/>
                  <a:gd name="connsiteY3-50" fmla="*/ 1934873 h 194986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298660" h="1949863">
                    <a:moveTo>
                      <a:pt x="0" y="1934873"/>
                    </a:moveTo>
                    <a:cubicBezTo>
                      <a:pt x="27361" y="298037"/>
                      <a:pt x="2557905" y="25393"/>
                      <a:pt x="5283496" y="0"/>
                    </a:cubicBezTo>
                    <a:cubicBezTo>
                      <a:pt x="5283496" y="652482"/>
                      <a:pt x="5298660" y="1297381"/>
                      <a:pt x="5298660" y="1949863"/>
                    </a:cubicBezTo>
                    <a:lnTo>
                      <a:pt x="0" y="193487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176AE8">
                      <a:alpha val="33000"/>
                    </a:srgbClr>
                  </a:gs>
                  <a:gs pos="100000">
                    <a:srgbClr val="176AE8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dirty="0"/>
              </a:p>
            </p:txBody>
          </p:sp>
        </p:grpSp>
        <p:grpSp>
          <p:nvGrpSpPr>
            <p:cNvPr id="78" name="组合 77"/>
            <p:cNvGrpSpPr/>
            <p:nvPr/>
          </p:nvGrpSpPr>
          <p:grpSpPr>
            <a:xfrm>
              <a:off x="5896460" y="2552763"/>
              <a:ext cx="5298659" cy="3542352"/>
              <a:chOff x="5896460" y="2552763"/>
              <a:chExt cx="5298659" cy="3542352"/>
            </a:xfrm>
          </p:grpSpPr>
          <p:sp>
            <p:nvSpPr>
              <p:cNvPr id="64" name="任意形状 63"/>
              <p:cNvSpPr/>
              <p:nvPr>
                <p:custDataLst>
                  <p:tags r:id="rId3"/>
                </p:custDataLst>
              </p:nvPr>
            </p:nvSpPr>
            <p:spPr>
              <a:xfrm>
                <a:off x="5898993" y="2564608"/>
                <a:ext cx="5266890" cy="3530507"/>
              </a:xfrm>
              <a:custGeom>
                <a:avLst/>
                <a:gdLst>
                  <a:gd name="connsiteX0" fmla="*/ 0 w 3829878"/>
                  <a:gd name="connsiteY0" fmla="*/ 3193774 h 3193774"/>
                  <a:gd name="connsiteX1" fmla="*/ 2451652 w 3829878"/>
                  <a:gd name="connsiteY1" fmla="*/ 2597426 h 3193774"/>
                  <a:gd name="connsiteX2" fmla="*/ 3829878 w 3829878"/>
                  <a:gd name="connsiteY2" fmla="*/ 0 h 3193774"/>
                  <a:gd name="connsiteX0-1" fmla="*/ 0 w 4494897"/>
                  <a:gd name="connsiteY0-2" fmla="*/ 3493032 h 3493032"/>
                  <a:gd name="connsiteX1-3" fmla="*/ 2451652 w 4494897"/>
                  <a:gd name="connsiteY1-4" fmla="*/ 2896684 h 3493032"/>
                  <a:gd name="connsiteX2-5" fmla="*/ 4494897 w 4494897"/>
                  <a:gd name="connsiteY2-6" fmla="*/ 0 h 3493032"/>
                  <a:gd name="connsiteX0-7" fmla="*/ 0 w 4494897"/>
                  <a:gd name="connsiteY0-8" fmla="*/ 3493032 h 3493032"/>
                  <a:gd name="connsiteX1-9" fmla="*/ 2451652 w 4494897"/>
                  <a:gd name="connsiteY1-10" fmla="*/ 2896684 h 3493032"/>
                  <a:gd name="connsiteX2-11" fmla="*/ 4494897 w 4494897"/>
                  <a:gd name="connsiteY2-12" fmla="*/ 0 h 3493032"/>
                  <a:gd name="connsiteX0-13" fmla="*/ 0 w 4494897"/>
                  <a:gd name="connsiteY0-14" fmla="*/ 3493032 h 3493032"/>
                  <a:gd name="connsiteX1-15" fmla="*/ 4494897 w 4494897"/>
                  <a:gd name="connsiteY1-16" fmla="*/ 0 h 3493032"/>
                  <a:gd name="connsiteX0-17" fmla="*/ 0 w 4494897"/>
                  <a:gd name="connsiteY0-18" fmla="*/ 3493032 h 3493032"/>
                  <a:gd name="connsiteX1-19" fmla="*/ 4494897 w 4494897"/>
                  <a:gd name="connsiteY1-20" fmla="*/ 0 h 3493032"/>
                  <a:gd name="connsiteX0-21" fmla="*/ 0 w 4494897"/>
                  <a:gd name="connsiteY0-22" fmla="*/ 3493032 h 3493032"/>
                  <a:gd name="connsiteX1-23" fmla="*/ 4494897 w 4494897"/>
                  <a:gd name="connsiteY1-24" fmla="*/ 0 h 3493032"/>
                  <a:gd name="connsiteX0-25" fmla="*/ 0 w 5266890"/>
                  <a:gd name="connsiteY0-26" fmla="*/ 3530507 h 3530507"/>
                  <a:gd name="connsiteX1-27" fmla="*/ 5266890 w 5266890"/>
                  <a:gd name="connsiteY1-28" fmla="*/ 0 h 3530507"/>
                  <a:gd name="connsiteX0-29" fmla="*/ 0 w 5266890"/>
                  <a:gd name="connsiteY0-30" fmla="*/ 3530507 h 3530507"/>
                  <a:gd name="connsiteX1-31" fmla="*/ 5266890 w 5266890"/>
                  <a:gd name="connsiteY1-32" fmla="*/ 0 h 353050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</a:cxnLst>
                <a:rect l="l" t="t" r="r" b="b"/>
                <a:pathLst>
                  <a:path w="5266890" h="3530507">
                    <a:moveTo>
                      <a:pt x="0" y="3530507"/>
                    </a:moveTo>
                    <a:cubicBezTo>
                      <a:pt x="2529077" y="3480068"/>
                      <a:pt x="4228517" y="1668967"/>
                      <a:pt x="5266890" y="0"/>
                    </a:cubicBezTo>
                  </a:path>
                </a:pathLst>
              </a:custGeom>
              <a:noFill/>
              <a:ln w="50800" cap="rnd">
                <a:gradFill>
                  <a:gsLst>
                    <a:gs pos="0">
                      <a:srgbClr val="C00000"/>
                    </a:gs>
                    <a:gs pos="100000">
                      <a:srgbClr val="C00000">
                        <a:alpha val="2600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/>
              </a:p>
            </p:txBody>
          </p:sp>
          <p:sp>
            <p:nvSpPr>
              <p:cNvPr id="76" name="矩形 74"/>
              <p:cNvSpPr/>
              <p:nvPr>
                <p:custDataLst>
                  <p:tags r:id="rId4"/>
                </p:custDataLst>
              </p:nvPr>
            </p:nvSpPr>
            <p:spPr>
              <a:xfrm>
                <a:off x="5896460" y="2552763"/>
                <a:ext cx="5298659" cy="3538995"/>
              </a:xfrm>
              <a:custGeom>
                <a:avLst/>
                <a:gdLst>
                  <a:gd name="connsiteX0" fmla="*/ 0 w 5366115"/>
                  <a:gd name="connsiteY0" fmla="*/ 0 h 1395315"/>
                  <a:gd name="connsiteX1" fmla="*/ 5366115 w 5366115"/>
                  <a:gd name="connsiteY1" fmla="*/ 0 h 1395315"/>
                  <a:gd name="connsiteX2" fmla="*/ 5366115 w 5366115"/>
                  <a:gd name="connsiteY2" fmla="*/ 1395315 h 1395315"/>
                  <a:gd name="connsiteX3" fmla="*/ 0 w 5366115"/>
                  <a:gd name="connsiteY3" fmla="*/ 1395315 h 1395315"/>
                  <a:gd name="connsiteX4" fmla="*/ 0 w 5366115"/>
                  <a:gd name="connsiteY4" fmla="*/ 0 h 1395315"/>
                  <a:gd name="connsiteX0-1" fmla="*/ 0 w 5366115"/>
                  <a:gd name="connsiteY0-2" fmla="*/ 547141 h 1942456"/>
                  <a:gd name="connsiteX1-3" fmla="*/ 5298659 w 5366115"/>
                  <a:gd name="connsiteY1-4" fmla="*/ 0 h 1942456"/>
                  <a:gd name="connsiteX2-5" fmla="*/ 5366115 w 5366115"/>
                  <a:gd name="connsiteY2-6" fmla="*/ 1942456 h 1942456"/>
                  <a:gd name="connsiteX3-7" fmla="*/ 0 w 5366115"/>
                  <a:gd name="connsiteY3-8" fmla="*/ 1942456 h 1942456"/>
                  <a:gd name="connsiteX4-9" fmla="*/ 0 w 5366115"/>
                  <a:gd name="connsiteY4-10" fmla="*/ 547141 h 1942456"/>
                  <a:gd name="connsiteX0-11" fmla="*/ 0 w 5366115"/>
                  <a:gd name="connsiteY0-12" fmla="*/ 1942456 h 1942456"/>
                  <a:gd name="connsiteX1-13" fmla="*/ 5298659 w 5366115"/>
                  <a:gd name="connsiteY1-14" fmla="*/ 0 h 1942456"/>
                  <a:gd name="connsiteX2-15" fmla="*/ 5366115 w 5366115"/>
                  <a:gd name="connsiteY2-16" fmla="*/ 1942456 h 1942456"/>
                  <a:gd name="connsiteX3-17" fmla="*/ 0 w 5366115"/>
                  <a:gd name="connsiteY3-18" fmla="*/ 1942456 h 1942456"/>
                  <a:gd name="connsiteX0-19" fmla="*/ 0 w 5366115"/>
                  <a:gd name="connsiteY0-20" fmla="*/ 1942456 h 1942456"/>
                  <a:gd name="connsiteX1-21" fmla="*/ 5298659 w 5366115"/>
                  <a:gd name="connsiteY1-22" fmla="*/ 0 h 1942456"/>
                  <a:gd name="connsiteX2-23" fmla="*/ 5366115 w 5366115"/>
                  <a:gd name="connsiteY2-24" fmla="*/ 1942456 h 1942456"/>
                  <a:gd name="connsiteX3-25" fmla="*/ 0 w 5366115"/>
                  <a:gd name="connsiteY3-26" fmla="*/ 1942456 h 1942456"/>
                  <a:gd name="connsiteX0-27" fmla="*/ 0 w 5366115"/>
                  <a:gd name="connsiteY0-28" fmla="*/ 1942456 h 1942456"/>
                  <a:gd name="connsiteX1-29" fmla="*/ 5298659 w 5366115"/>
                  <a:gd name="connsiteY1-30" fmla="*/ 0 h 1942456"/>
                  <a:gd name="connsiteX2-31" fmla="*/ 5366115 w 5366115"/>
                  <a:gd name="connsiteY2-32" fmla="*/ 1942456 h 1942456"/>
                  <a:gd name="connsiteX3-33" fmla="*/ 0 w 5366115"/>
                  <a:gd name="connsiteY3-34" fmla="*/ 1942456 h 1942456"/>
                  <a:gd name="connsiteX0-35" fmla="*/ 0 w 5298660"/>
                  <a:gd name="connsiteY0-36" fmla="*/ 1942456 h 1957446"/>
                  <a:gd name="connsiteX1-37" fmla="*/ 5298659 w 5298660"/>
                  <a:gd name="connsiteY1-38" fmla="*/ 0 h 1957446"/>
                  <a:gd name="connsiteX2-39" fmla="*/ 5298660 w 5298660"/>
                  <a:gd name="connsiteY2-40" fmla="*/ 1957446 h 1957446"/>
                  <a:gd name="connsiteX3-41" fmla="*/ 0 w 5298660"/>
                  <a:gd name="connsiteY3-42" fmla="*/ 1942456 h 1957446"/>
                  <a:gd name="connsiteX0-43" fmla="*/ 0 w 5298660"/>
                  <a:gd name="connsiteY0-44" fmla="*/ 3516423 h 3531413"/>
                  <a:gd name="connsiteX1-45" fmla="*/ 5283669 w 5298660"/>
                  <a:gd name="connsiteY1-46" fmla="*/ 0 h 3531413"/>
                  <a:gd name="connsiteX2-47" fmla="*/ 5298660 w 5298660"/>
                  <a:gd name="connsiteY2-48" fmla="*/ 3531413 h 3531413"/>
                  <a:gd name="connsiteX3-49" fmla="*/ 0 w 5298660"/>
                  <a:gd name="connsiteY3-50" fmla="*/ 3516423 h 3531413"/>
                  <a:gd name="connsiteX0-51" fmla="*/ 0 w 5298660"/>
                  <a:gd name="connsiteY0-52" fmla="*/ 3516423 h 3531413"/>
                  <a:gd name="connsiteX1-53" fmla="*/ 5283669 w 5298660"/>
                  <a:gd name="connsiteY1-54" fmla="*/ 0 h 3531413"/>
                  <a:gd name="connsiteX2-55" fmla="*/ 5298660 w 5298660"/>
                  <a:gd name="connsiteY2-56" fmla="*/ 3531413 h 3531413"/>
                  <a:gd name="connsiteX3-57" fmla="*/ 0 w 5298660"/>
                  <a:gd name="connsiteY3-58" fmla="*/ 3516423 h 3531413"/>
                  <a:gd name="connsiteX0-59" fmla="*/ 0 w 5298660"/>
                  <a:gd name="connsiteY0-60" fmla="*/ 3516423 h 3531413"/>
                  <a:gd name="connsiteX1-61" fmla="*/ 5283669 w 5298660"/>
                  <a:gd name="connsiteY1-62" fmla="*/ 0 h 3531413"/>
                  <a:gd name="connsiteX2-63" fmla="*/ 5298660 w 5298660"/>
                  <a:gd name="connsiteY2-64" fmla="*/ 3531413 h 3531413"/>
                  <a:gd name="connsiteX3-65" fmla="*/ 0 w 5298660"/>
                  <a:gd name="connsiteY3-66" fmla="*/ 3516423 h 3531413"/>
                  <a:gd name="connsiteX0-67" fmla="*/ 0 w 5298660"/>
                  <a:gd name="connsiteY0-68" fmla="*/ 3516423 h 3531413"/>
                  <a:gd name="connsiteX1-69" fmla="*/ 5283669 w 5298660"/>
                  <a:gd name="connsiteY1-70" fmla="*/ 0 h 3531413"/>
                  <a:gd name="connsiteX2-71" fmla="*/ 5298660 w 5298660"/>
                  <a:gd name="connsiteY2-72" fmla="*/ 3531413 h 3531413"/>
                  <a:gd name="connsiteX3-73" fmla="*/ 0 w 5298660"/>
                  <a:gd name="connsiteY3-74" fmla="*/ 3516423 h 3531413"/>
                  <a:gd name="connsiteX0-75" fmla="*/ 0 w 5298660"/>
                  <a:gd name="connsiteY0-76" fmla="*/ 3516423 h 3531413"/>
                  <a:gd name="connsiteX1-77" fmla="*/ 5283669 w 5298660"/>
                  <a:gd name="connsiteY1-78" fmla="*/ 0 h 3531413"/>
                  <a:gd name="connsiteX2-79" fmla="*/ 5298660 w 5298660"/>
                  <a:gd name="connsiteY2-80" fmla="*/ 3531413 h 3531413"/>
                  <a:gd name="connsiteX3-81" fmla="*/ 0 w 5298660"/>
                  <a:gd name="connsiteY3-82" fmla="*/ 3516423 h 3531413"/>
                  <a:gd name="connsiteX0-83" fmla="*/ 0 w 5298660"/>
                  <a:gd name="connsiteY0-84" fmla="*/ 3524005 h 3538995"/>
                  <a:gd name="connsiteX1-85" fmla="*/ 5276088 w 5298660"/>
                  <a:gd name="connsiteY1-86" fmla="*/ 0 h 3538995"/>
                  <a:gd name="connsiteX2-87" fmla="*/ 5298660 w 5298660"/>
                  <a:gd name="connsiteY2-88" fmla="*/ 3538995 h 3538995"/>
                  <a:gd name="connsiteX3-89" fmla="*/ 0 w 5298660"/>
                  <a:gd name="connsiteY3-90" fmla="*/ 3524005 h 3538995"/>
                  <a:gd name="connsiteX0-91" fmla="*/ 0 w 5298660"/>
                  <a:gd name="connsiteY0-92" fmla="*/ 3524005 h 3538995"/>
                  <a:gd name="connsiteX1-93" fmla="*/ 5276088 w 5298660"/>
                  <a:gd name="connsiteY1-94" fmla="*/ 0 h 3538995"/>
                  <a:gd name="connsiteX2-95" fmla="*/ 5298660 w 5298660"/>
                  <a:gd name="connsiteY2-96" fmla="*/ 3538995 h 3538995"/>
                  <a:gd name="connsiteX3-97" fmla="*/ 0 w 5298660"/>
                  <a:gd name="connsiteY3-98" fmla="*/ 3524005 h 353899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5298660" h="3538995">
                    <a:moveTo>
                      <a:pt x="0" y="3524005"/>
                    </a:moveTo>
                    <a:cubicBezTo>
                      <a:pt x="1818685" y="3416166"/>
                      <a:pt x="3488773" y="2844067"/>
                      <a:pt x="5276088" y="0"/>
                    </a:cubicBezTo>
                    <a:cubicBezTo>
                      <a:pt x="5276088" y="652482"/>
                      <a:pt x="5298660" y="2886513"/>
                      <a:pt x="5298660" y="3538995"/>
                    </a:cubicBezTo>
                    <a:lnTo>
                      <a:pt x="0" y="352400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00000">
                      <a:alpha val="60000"/>
                    </a:srgbClr>
                  </a:gs>
                  <a:gs pos="100000">
                    <a:srgbClr val="C00000">
                      <a:alpha val="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kumimoji="1" lang="zh-CN" altLang="en-US" dirty="0"/>
              </a:p>
            </p:txBody>
          </p:sp>
        </p:grpSp>
      </p:grpSp>
      <p:sp>
        <p:nvSpPr>
          <p:cNvPr id="58" name="文本框 57"/>
          <p:cNvSpPr txBox="1"/>
          <p:nvPr>
            <p:custDataLst>
              <p:tags r:id="rId5"/>
            </p:custDataLst>
          </p:nvPr>
        </p:nvSpPr>
        <p:spPr>
          <a:xfrm>
            <a:off x="9138285" y="1260475"/>
            <a:ext cx="2428240" cy="85280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 b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prstClr val="black"/>
                </a:solidFill>
              </a:rPr>
              <a:t>随着数字化时代的到来，用户对</a:t>
            </a:r>
            <a:r>
              <a:rPr lang="zh-CN" altLang="en-US" sz="1100" dirty="0">
                <a:solidFill>
                  <a:prstClr val="black"/>
                </a:solidFill>
              </a:rPr>
              <a:t>运营管理平台的要求越来越高，需要智能、高效、安全、规范</a:t>
            </a:r>
            <a:r>
              <a:rPr lang="en-US" altLang="zh-CN" sz="1100" dirty="0">
                <a:solidFill>
                  <a:prstClr val="black"/>
                </a:solidFill>
              </a:rPr>
              <a:t>...</a:t>
            </a:r>
            <a:endParaRPr lang="en-US" altLang="zh-CN" sz="1100" dirty="0">
              <a:solidFill>
                <a:prstClr val="black"/>
              </a:solidFill>
            </a:endParaRPr>
          </a:p>
        </p:txBody>
      </p:sp>
      <p:sp>
        <p:nvSpPr>
          <p:cNvPr id="65" name="右箭头 6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 rot="16200000" flipH="1">
            <a:off x="9018889" y="3449648"/>
            <a:ext cx="700575" cy="461194"/>
          </a:xfrm>
          <a:prstGeom prst="rightArrow">
            <a:avLst>
              <a:gd name="adj1" fmla="val 58809"/>
              <a:gd name="adj2" fmla="val 57167"/>
            </a:avLst>
          </a:prstGeom>
          <a:gradFill>
            <a:gsLst>
              <a:gs pos="0">
                <a:srgbClr val="67B9F3">
                  <a:alpha val="5000"/>
                </a:srgbClr>
              </a:gs>
              <a:gs pos="98000">
                <a:srgbClr val="3477F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en-US" altLang="zh-CN" dirty="0"/>
          </a:p>
        </p:txBody>
      </p:sp>
      <p:sp>
        <p:nvSpPr>
          <p:cNvPr id="66" name="右箭头 65"/>
          <p:cNvSpPr>
            <a:spLocks noChangeAspect="1"/>
          </p:cNvSpPr>
          <p:nvPr>
            <p:custDataLst>
              <p:tags r:id="rId7"/>
            </p:custDataLst>
          </p:nvPr>
        </p:nvSpPr>
        <p:spPr>
          <a:xfrm rot="5400000" flipH="1">
            <a:off x="10064631" y="2662719"/>
            <a:ext cx="700575" cy="461194"/>
          </a:xfrm>
          <a:prstGeom prst="rightArrow">
            <a:avLst>
              <a:gd name="adj1" fmla="val 58809"/>
              <a:gd name="adj2" fmla="val 57167"/>
            </a:avLst>
          </a:prstGeom>
          <a:gradFill>
            <a:gsLst>
              <a:gs pos="0">
                <a:srgbClr val="C8191A">
                  <a:alpha val="2000"/>
                </a:srgbClr>
              </a:gs>
              <a:gs pos="98000">
                <a:srgbClr val="C8191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en-US" altLang="zh-CN" dirty="0"/>
          </a:p>
        </p:txBody>
      </p:sp>
      <p:sp>
        <p:nvSpPr>
          <p:cNvPr id="59" name="矩形 58"/>
          <p:cNvSpPr/>
          <p:nvPr>
            <p:custDataLst>
              <p:tags r:id="rId8"/>
            </p:custDataLst>
          </p:nvPr>
        </p:nvSpPr>
        <p:spPr>
          <a:xfrm>
            <a:off x="9874439" y="2129545"/>
            <a:ext cx="1080960" cy="327040"/>
          </a:xfrm>
          <a:prstGeom prst="rect">
            <a:avLst/>
          </a:prstGeom>
          <a:noFill/>
          <a:ln w="9525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1600" b="1" dirty="0">
                <a:solidFill>
                  <a:srgbClr val="D63135"/>
                </a:solidFill>
                <a:latin typeface="微软雅黑" panose="020B0503020204020204" charset="-122"/>
                <a:ea typeface="微软雅黑" panose="020B0503020204020204" charset="-122"/>
              </a:rPr>
              <a:t>用户</a:t>
            </a:r>
            <a:r>
              <a:rPr lang="zh-CN" altLang="en-US" sz="1600" b="1" dirty="0">
                <a:solidFill>
                  <a:srgbClr val="D63135"/>
                </a:solidFill>
                <a:latin typeface="微软雅黑" panose="020B0503020204020204" charset="-122"/>
                <a:ea typeface="微软雅黑" panose="020B0503020204020204" charset="-122"/>
              </a:rPr>
              <a:t>需求</a:t>
            </a:r>
            <a:endParaRPr lang="zh-CN" altLang="en-US" sz="1600" b="1" dirty="0">
              <a:solidFill>
                <a:srgbClr val="D6313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46430" y="1497965"/>
            <a:ext cx="7266305" cy="3670300"/>
            <a:chOff x="904" y="2413"/>
            <a:chExt cx="11443" cy="5780"/>
          </a:xfrm>
        </p:grpSpPr>
        <p:sp>
          <p:nvSpPr>
            <p:cNvPr id="3" name="文本框 2"/>
            <p:cNvSpPr txBox="1"/>
            <p:nvPr/>
          </p:nvSpPr>
          <p:spPr>
            <a:xfrm>
              <a:off x="904" y="2413"/>
              <a:ext cx="11443" cy="59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en-US" altLang="zh-CN" sz="2400" b="1"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DeepSeek</a:t>
              </a:r>
              <a:r>
                <a:rPr lang="en-US" altLang="zh-CN" sz="2400" b="1">
                  <a:latin typeface="黑体" panose="02010609060101010101" charset="-122"/>
                  <a:ea typeface="黑体" panose="02010609060101010101" charset="-122"/>
                </a:rPr>
                <a:t> </a:t>
              </a:r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</a:rPr>
                <a:t>驱动的</a:t>
              </a:r>
              <a:r>
                <a:rPr lang="en-US" altLang="zh-CN" sz="2400" b="1">
                  <a:latin typeface="黑体" panose="02010609060101010101" charset="-122"/>
                  <a:ea typeface="黑体" panose="02010609060101010101" charset="-122"/>
                </a:rPr>
                <a:t>“</a:t>
              </a:r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</a:rPr>
                <a:t>语义化运营决策</a:t>
              </a:r>
              <a:r>
                <a:rPr lang="en-US" altLang="zh-CN" sz="2400" b="1">
                  <a:latin typeface="黑体" panose="02010609060101010101" charset="-122"/>
                  <a:ea typeface="黑体" panose="02010609060101010101" charset="-122"/>
                </a:rPr>
                <a:t>”</a:t>
              </a:r>
              <a:endParaRPr lang="en-US" altLang="zh-CN" sz="2400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>
                <a:latin typeface="+mn-ea"/>
                <a:cs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04" y="3760"/>
              <a:ext cx="9266" cy="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pPr indent="457200" algn="just">
                <a:lnSpc>
                  <a:spcPct val="150000"/>
                </a:lnSpc>
              </a:pPr>
              <a:r>
                <a:rPr lang="zh-CN" altLang="en-US" sz="2000" b="1"/>
                <a:t>智能客服不仅回答</a:t>
              </a:r>
              <a:r>
                <a:rPr lang="en-US" altLang="zh-CN" sz="2000" b="1"/>
                <a:t> FAQ</a:t>
              </a:r>
              <a:r>
                <a:rPr lang="zh-CN" altLang="en-US" sz="2000" b="1"/>
                <a:t>，还能做</a:t>
              </a:r>
              <a:r>
                <a:rPr lang="en-US" altLang="zh-CN" sz="2000" b="1"/>
                <a:t>“</a:t>
              </a:r>
              <a:r>
                <a:rPr lang="zh-CN" altLang="en-US" sz="2000" b="1"/>
                <a:t>业务级推断</a:t>
              </a:r>
              <a:r>
                <a:rPr lang="en-US" altLang="zh-CN" sz="2000" b="1"/>
                <a:t>”</a:t>
              </a:r>
              <a:r>
                <a:rPr lang="zh-CN" altLang="en-US" sz="2000" b="1"/>
                <a:t>（例如：听到</a:t>
              </a:r>
              <a:r>
                <a:rPr lang="en-US" altLang="zh-CN" sz="2000" b="1"/>
                <a:t>“</a:t>
              </a:r>
              <a:r>
                <a:rPr lang="zh-CN" altLang="en-US" sz="2000" b="1"/>
                <a:t>空调嗡嗡响且间歇断电</a:t>
              </a:r>
              <a:r>
                <a:rPr lang="en-US" altLang="zh-CN" sz="2000" b="1"/>
                <a:t>”</a:t>
              </a:r>
              <a:r>
                <a:rPr lang="zh-CN" altLang="en-US" sz="2000" b="1"/>
                <a:t>，系统建议可能为压缩机故障并优先派单）。</a:t>
              </a:r>
              <a:endParaRPr lang="zh-CN" altLang="en-US" sz="2000" b="1"/>
            </a:p>
            <a:p>
              <a:pPr indent="457200" algn="just">
                <a:lnSpc>
                  <a:spcPct val="150000"/>
                </a:lnSpc>
              </a:pPr>
              <a:r>
                <a:rPr lang="zh-CN" altLang="en-US" sz="2000" b="1"/>
                <a:t>招商推荐：基于历史租户画像</a:t>
              </a:r>
              <a:r>
                <a:rPr lang="en-US" altLang="zh-CN" sz="2000" b="1"/>
                <a:t> + </a:t>
              </a:r>
              <a:r>
                <a:rPr lang="zh-CN" altLang="en-US" sz="2000" b="1"/>
                <a:t>园区产业定位</a:t>
              </a:r>
              <a:r>
                <a:rPr lang="en-US" altLang="zh-CN" sz="2000" b="1"/>
                <a:t> + </a:t>
              </a:r>
              <a:r>
                <a:rPr lang="zh-CN" altLang="en-US" sz="2000" b="1"/>
                <a:t>周边生态，给出引入企业优先级和优惠策略建议。</a:t>
              </a:r>
              <a:endParaRPr lang="zh-CN" altLang="en-US" sz="2000" b="1"/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核心创新点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74040" y="1810385"/>
            <a:ext cx="8175625" cy="3392170"/>
            <a:chOff x="904" y="2851"/>
            <a:chExt cx="12875" cy="5342"/>
          </a:xfrm>
        </p:grpSpPr>
        <p:sp>
          <p:nvSpPr>
            <p:cNvPr id="3" name="文本框 2"/>
            <p:cNvSpPr txBox="1"/>
            <p:nvPr/>
          </p:nvSpPr>
          <p:spPr>
            <a:xfrm>
              <a:off x="2336" y="2851"/>
              <a:ext cx="11443" cy="59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</a:rPr>
                <a:t>语音主导的园区操作流</a:t>
              </a: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>
                <a:latin typeface="+mn-ea"/>
                <a:cs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04" y="3760"/>
              <a:ext cx="9257" cy="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pPr indent="457200" algn="just">
                <a:lnSpc>
                  <a:spcPct val="150000"/>
                </a:lnSpc>
              </a:pPr>
              <a:r>
                <a:rPr lang="zh-CN" altLang="en-US" sz="2000" b="1">
                  <a:latin typeface="+mn-ea"/>
                  <a:cs typeface="+mn-ea"/>
                  <a:sym typeface="+mn-ea"/>
                </a:rPr>
                <a:t>租户可</a:t>
              </a:r>
              <a:r>
                <a:rPr lang="en-US" altLang="zh-CN" sz="2000" b="1">
                  <a:latin typeface="+mn-ea"/>
                  <a:cs typeface="+mn-ea"/>
                  <a:sym typeface="+mn-ea"/>
                </a:rPr>
                <a:t>“</a:t>
              </a:r>
              <a:r>
                <a:rPr lang="zh-CN" altLang="en-US" sz="2000" b="1">
                  <a:latin typeface="+mn-ea"/>
                  <a:cs typeface="+mn-ea"/>
                  <a:sym typeface="+mn-ea"/>
                </a:rPr>
                <a:t>语音</a:t>
              </a:r>
              <a:r>
                <a:rPr lang="en-US" altLang="zh-CN" sz="2000" b="1">
                  <a:latin typeface="+mn-ea"/>
                  <a:cs typeface="+mn-ea"/>
                  <a:sym typeface="+mn-ea"/>
                </a:rPr>
                <a:t>”</a:t>
              </a:r>
              <a:r>
                <a:rPr lang="zh-CN" altLang="en-US" sz="2000" b="1">
                  <a:latin typeface="+mn-ea"/>
                  <a:cs typeface="+mn-ea"/>
                  <a:sym typeface="+mn-ea"/>
                </a:rPr>
                <a:t>发起报修、缴费、预约会议室、查看合同要点，运营人员通过语音快速拉取某栋楼租金、空置率、待办工单。</a:t>
              </a:r>
              <a:endParaRPr lang="zh-CN" altLang="en-US" sz="2000" b="1">
                <a:latin typeface="+mn-ea"/>
                <a:cs typeface="+mn-ea"/>
              </a:endParaRPr>
            </a:p>
            <a:p>
              <a:pPr indent="457200" algn="just">
                <a:lnSpc>
                  <a:spcPct val="150000"/>
                </a:lnSpc>
              </a:pPr>
              <a:r>
                <a:rPr lang="zh-CN" altLang="en-US" sz="2000" b="1">
                  <a:latin typeface="+mn-ea"/>
                  <a:cs typeface="+mn-ea"/>
                  <a:sym typeface="+mn-ea"/>
                </a:rPr>
                <a:t>系统语音回读重要信息并确认（降低误填率）。</a:t>
              </a:r>
              <a:endParaRPr lang="zh-CN" altLang="en-US" sz="2000" b="1">
                <a:latin typeface="+mn-ea"/>
                <a:cs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2000" b="1">
                <a:latin typeface="+mn-ea"/>
                <a:cs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72655" y="0"/>
            <a:ext cx="4919345" cy="68580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核心创新点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74040" y="1910080"/>
            <a:ext cx="3223260" cy="2369185"/>
            <a:chOff x="904" y="3008"/>
            <a:chExt cx="5076" cy="3731"/>
          </a:xfrm>
        </p:grpSpPr>
        <p:sp>
          <p:nvSpPr>
            <p:cNvPr id="3" name="文本框 2"/>
            <p:cNvSpPr txBox="1"/>
            <p:nvPr/>
          </p:nvSpPr>
          <p:spPr>
            <a:xfrm>
              <a:off x="1660" y="3008"/>
              <a:ext cx="4320" cy="59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</a:rPr>
                <a:t>适低门槛设计</a:t>
              </a:r>
              <a:endParaRPr lang="zh-CN" altLang="en-US" sz="2400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>
                <a:latin typeface="+mn-ea"/>
                <a:cs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04" y="3760"/>
              <a:ext cx="4431" cy="2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pPr indent="457200">
                <a:lnSpc>
                  <a:spcPct val="150000"/>
                </a:lnSpc>
              </a:pPr>
              <a:r>
                <a:rPr lang="zh-CN" altLang="en-US" sz="2000" b="1"/>
                <a:t>小程序主界面保持极简：语音按钮、我的服务、联系客服。</a:t>
              </a:r>
              <a:endParaRPr lang="zh-CN" altLang="en-US" sz="2000" b="1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4435" y="1532255"/>
            <a:ext cx="8030210" cy="39547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核心创新点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574040" y="1532255"/>
            <a:ext cx="7266305" cy="4131945"/>
            <a:chOff x="904" y="2413"/>
            <a:chExt cx="11443" cy="6507"/>
          </a:xfrm>
        </p:grpSpPr>
        <p:sp>
          <p:nvSpPr>
            <p:cNvPr id="4" name="文本框 3"/>
            <p:cNvSpPr txBox="1"/>
            <p:nvPr/>
          </p:nvSpPr>
          <p:spPr>
            <a:xfrm>
              <a:off x="904" y="2413"/>
              <a:ext cx="11443" cy="595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p>
              <a:r>
                <a:rPr lang="zh-CN" altLang="en-US" sz="2400" b="1">
                  <a:latin typeface="黑体" panose="02010609060101010101" charset="-122"/>
                  <a:ea typeface="黑体" panose="02010609060101010101" charset="-122"/>
                </a:rPr>
                <a:t>一体化运营看板与自动化规则</a:t>
              </a:r>
              <a:endParaRPr lang="zh-CN" altLang="en-US" sz="2400" b="1">
                <a:latin typeface="黑体" panose="02010609060101010101" charset="-122"/>
                <a:ea typeface="黑体" panose="02010609060101010101" charset="-122"/>
                <a:cs typeface="+mn-ea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904" y="3760"/>
              <a:ext cx="8148" cy="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endParaRPr lang="zh-CN" altLang="en-US" b="1">
                <a:latin typeface="黑体" panose="02010609060101010101" charset="-122"/>
                <a:ea typeface="黑体" panose="02010609060101010101" charset="-122"/>
              </a:endParaRPr>
            </a:p>
            <a:p>
              <a:pPr indent="457200">
                <a:lnSpc>
                  <a:spcPct val="150000"/>
                </a:lnSpc>
              </a:pPr>
              <a:r>
                <a:rPr lang="zh-CN" altLang="en-US" sz="2000" b="1"/>
                <a:t>运营端实时看板：空置率、合同到期、应收账款、未处理工单、设备健康评分、招商线索池热度。</a:t>
              </a:r>
              <a:endParaRPr lang="zh-CN" altLang="en-US" sz="2000" b="1"/>
            </a:p>
            <a:p>
              <a:pPr indent="457200">
                <a:lnSpc>
                  <a:spcPct val="150000"/>
                </a:lnSpc>
              </a:pPr>
              <a:r>
                <a:rPr lang="zh-CN" altLang="en-US" sz="2000" b="1"/>
                <a:t>支持自动化规则（如合同到期</a:t>
              </a:r>
              <a:r>
                <a:rPr lang="en-US" altLang="zh-CN" sz="2000" b="1"/>
                <a:t> 30 </a:t>
              </a:r>
              <a:r>
                <a:rPr lang="zh-CN" altLang="en-US" sz="2000" b="1"/>
                <a:t>天自动推送续约</a:t>
              </a:r>
              <a:r>
                <a:rPr lang="en-US" altLang="zh-CN" sz="2000" b="1"/>
                <a:t>/</a:t>
              </a:r>
              <a:r>
                <a:rPr lang="zh-CN" altLang="en-US" sz="2000" b="1"/>
                <a:t>招商动作；设备异常自动发起三级工单并通知相关人员）。</a:t>
              </a:r>
              <a:endParaRPr lang="zh-CN" altLang="en-US" sz="2000" b="1"/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6675" y="3444240"/>
            <a:ext cx="4796790" cy="3142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75" y="681990"/>
            <a:ext cx="4820920" cy="27006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产品能力</a:t>
            </a:r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291665" y="1301115"/>
            <a:ext cx="6476727" cy="4263390"/>
            <a:chOff x="1030" y="462"/>
            <a:chExt cx="13301" cy="6714"/>
          </a:xfrm>
        </p:grpSpPr>
        <p:sp>
          <p:nvSpPr>
            <p:cNvPr id="3" name="五边形 2"/>
            <p:cNvSpPr/>
            <p:nvPr>
              <p:custDataLst>
                <p:tags r:id="rId1"/>
              </p:custDataLst>
            </p:nvPr>
          </p:nvSpPr>
          <p:spPr>
            <a:xfrm>
              <a:off x="1353" y="462"/>
              <a:ext cx="12978" cy="6714"/>
            </a:xfrm>
            <a:prstGeom prst="homePlate">
              <a:avLst>
                <a:gd name="adj" fmla="val 30724"/>
              </a:avLst>
            </a:prstGeom>
            <a:solidFill>
              <a:srgbClr val="B4D6FF">
                <a:alpha val="20000"/>
              </a:srgbClr>
            </a:solidFill>
            <a:ln>
              <a:solidFill>
                <a:srgbClr val="3478F6">
                  <a:alpha val="4000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b="1">
                <a:sym typeface="+mn-ea"/>
              </a:endParaRPr>
            </a:p>
          </p:txBody>
        </p:sp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1030" y="787"/>
              <a:ext cx="1019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r">
                <a:buClrTx/>
                <a:buSzTx/>
                <a:buFontTx/>
              </a:pPr>
              <a:r>
                <a:rPr lang="zh-CN" altLang="en-US" sz="2000" b="1">
                  <a:solidFill>
                    <a:srgbClr val="1D47D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微信小程序（会员</a:t>
              </a:r>
              <a:r>
                <a:rPr lang="en-US" altLang="zh-CN" sz="2000" b="1">
                  <a:solidFill>
                    <a:srgbClr val="1D47D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/</a:t>
              </a:r>
              <a:r>
                <a:rPr lang="zh-CN" altLang="en-US" sz="2000" b="1">
                  <a:solidFill>
                    <a:srgbClr val="1D47D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企业用户）</a:t>
              </a:r>
              <a:endParaRPr lang="zh-CN" altLang="en-US" sz="2000" b="1">
                <a:solidFill>
                  <a:srgbClr val="1D47D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730" y="1946"/>
              <a:ext cx="10805" cy="22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首页：园区公告、服务入口（报修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/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缴费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/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预约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/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合同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/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消息）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服务（语音入口）：报修、报障、发起会议室预约、缴费、查看账单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我的：合同（可语音朗读核心条款）、工单进度（语音播报）、收据、客服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消息：缴费提醒、工单进度、园区通知（语音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+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图文）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招商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/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合作申请（企业用户）：一键申请招商对接，智能匹配招商顾问员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975" y="1161415"/>
            <a:ext cx="1994800" cy="4320000"/>
          </a:xfrm>
          <a:prstGeom prst="roundRect">
            <a:avLst>
              <a:gd name="adj" fmla="val 0"/>
            </a:avLst>
          </a:prstGeom>
          <a:ln w="25400"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8511223" y="6253480"/>
            <a:ext cx="20694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员工手机实时报工</a:t>
            </a:r>
            <a:endParaRPr lang="zh-CN" altLang="en-US" sz="1400">
              <a:solidFill>
                <a:schemeClr val="tx1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10" name="图片 9" descr="工单详情-待提交备份 3@2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990" y="1161415"/>
            <a:ext cx="1961121" cy="4248000"/>
          </a:xfrm>
          <a:prstGeom prst="rect">
            <a:avLst/>
          </a:prstGeom>
        </p:spPr>
      </p:pic>
      <p:pic>
        <p:nvPicPr>
          <p:cNvPr id="17" name="图片 16" descr="我的工单-待提交@1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5470" y="1047115"/>
            <a:ext cx="2559685" cy="5111115"/>
          </a:xfrm>
          <a:prstGeom prst="roundRect">
            <a:avLst>
              <a:gd name="adj" fmla="val 7962"/>
            </a:avLst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产品能力</a:t>
            </a:r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302108" y="1828528"/>
            <a:ext cx="6922504" cy="3767455"/>
            <a:chOff x="501" y="4985"/>
            <a:chExt cx="10589" cy="3304"/>
          </a:xfrm>
        </p:grpSpPr>
        <p:sp>
          <p:nvSpPr>
            <p:cNvPr id="3" name="五边形 2"/>
            <p:cNvSpPr/>
            <p:nvPr>
              <p:custDataLst>
                <p:tags r:id="rId1"/>
              </p:custDataLst>
            </p:nvPr>
          </p:nvSpPr>
          <p:spPr>
            <a:xfrm>
              <a:off x="501" y="4985"/>
              <a:ext cx="10589" cy="3304"/>
            </a:xfrm>
            <a:prstGeom prst="homePlate">
              <a:avLst>
                <a:gd name="adj" fmla="val 30724"/>
              </a:avLst>
            </a:prstGeom>
            <a:solidFill>
              <a:srgbClr val="B4D6FF">
                <a:alpha val="20000"/>
              </a:srgbClr>
            </a:solidFill>
            <a:ln>
              <a:solidFill>
                <a:srgbClr val="3478F6">
                  <a:alpha val="40000"/>
                </a:srgb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"/>
              </p:custDataLst>
            </p:nvPr>
          </p:nvSpPr>
          <p:spPr>
            <a:xfrm>
              <a:off x="1241" y="5170"/>
              <a:ext cx="5955" cy="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r">
                <a:buClrTx/>
                <a:buSzTx/>
                <a:buFontTx/>
              </a:pPr>
              <a:r>
                <a:rPr lang="en-US" altLang="zh-CN" sz="2400" b="1">
                  <a:solidFill>
                    <a:srgbClr val="1D47D9"/>
                  </a:solidFill>
                  <a:latin typeface="Microsoft YaHei Bold" panose="020B0503020204020204" charset="-122"/>
                  <a:ea typeface="Microsoft YaHei Bold" panose="020B0503020204020204" charset="-122"/>
                  <a:sym typeface="+mn-ea"/>
                </a:rPr>
                <a:t> </a:t>
              </a:r>
              <a:r>
                <a:rPr lang="zh-CN" altLang="en-US" sz="2400" b="1">
                  <a:solidFill>
                    <a:srgbClr val="1D47D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园区运营端（</a:t>
              </a:r>
              <a:r>
                <a:rPr lang="en-US" altLang="zh-CN" sz="2400" b="1">
                  <a:solidFill>
                    <a:srgbClr val="1D47D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PC</a:t>
              </a:r>
              <a:r>
                <a:rPr lang="zh-CN" altLang="en-US" sz="2400" b="1">
                  <a:solidFill>
                    <a:srgbClr val="1D47D9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）</a:t>
              </a:r>
              <a:endParaRPr lang="zh-CN" altLang="en-US" sz="2400" b="1">
                <a:solidFill>
                  <a:srgbClr val="1D47D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3"/>
              </p:custDataLst>
            </p:nvPr>
          </p:nvSpPr>
          <p:spPr>
            <a:xfrm>
              <a:off x="635" y="5749"/>
              <a:ext cx="9347" cy="23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Dashboard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：综合运营看板（关键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 KPI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）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会员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/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租户管理：租户档案、联系人、合同与到期提醒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合同管理：签约、续约、押金、自动生成合同摘要（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DeepSeek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自动抽取要点）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工单管理：工单池、派单策略、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SLA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跟踪（支持语音备注）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设备管理：设备列表、运行状态、告警、预测维护建议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招商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 CRM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：线索管理、沟通记录（语音转文字存证）、成交漏斗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lvl="0" algn="just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</a:pP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- 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财务：应收</a:t>
              </a:r>
              <a:r>
                <a:rPr lang="en-US" altLang="zh-CN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/</a:t>
              </a:r>
              <a:r>
                <a:rPr lang="zh-CN" altLang="en-US" sz="1600">
                  <a:solidFill>
                    <a:srgbClr val="1D47D9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实收、发票管理、对账导出员</a:t>
              </a:r>
              <a:endPara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660" y="474980"/>
            <a:ext cx="4785995" cy="2682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585" y="3646170"/>
            <a:ext cx="4555490" cy="25615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产品能力</a:t>
            </a:r>
            <a:endParaRPr lang="zh-CN" altLang="en-US"/>
          </a:p>
        </p:txBody>
      </p:sp>
      <p:sp>
        <p:nvSpPr>
          <p:cNvPr id="5" name="五边形 4"/>
          <p:cNvSpPr/>
          <p:nvPr>
            <p:custDataLst>
              <p:tags r:id="rId1"/>
            </p:custDataLst>
          </p:nvPr>
        </p:nvSpPr>
        <p:spPr>
          <a:xfrm>
            <a:off x="654050" y="1993900"/>
            <a:ext cx="5017135" cy="2637155"/>
          </a:xfrm>
          <a:prstGeom prst="homePlate">
            <a:avLst>
              <a:gd name="adj" fmla="val 30724"/>
            </a:avLst>
          </a:prstGeom>
          <a:solidFill>
            <a:srgbClr val="B4D6FF">
              <a:alpha val="20000"/>
            </a:srgbClr>
          </a:solidFill>
          <a:ln>
            <a:solidFill>
              <a:srgbClr val="3478F6">
                <a:alpha val="40000"/>
              </a:srgb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1176655" y="2099945"/>
            <a:ext cx="3329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buClrTx/>
              <a:buSzTx/>
              <a:buFontTx/>
            </a:pPr>
            <a:r>
              <a:rPr lang="en-US" altLang="zh-CN" sz="1600" b="1">
                <a:solidFill>
                  <a:srgbClr val="1D47D9"/>
                </a:solidFill>
                <a:latin typeface="Microsoft YaHei Bold" panose="020B0503020204020204" charset="-122"/>
                <a:ea typeface="Microsoft YaHei Bold" panose="020B0503020204020204" charset="-122"/>
                <a:sym typeface="+mn-ea"/>
              </a:rPr>
              <a:t> </a:t>
            </a:r>
            <a:r>
              <a:rPr lang="zh-CN" altLang="en-US" sz="2400" b="1">
                <a:solidFill>
                  <a:srgbClr val="1D47D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超级管理后台（</a:t>
            </a:r>
            <a:r>
              <a:rPr lang="en-US" altLang="zh-CN" sz="2400" b="1">
                <a:solidFill>
                  <a:srgbClr val="1D47D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PC</a:t>
            </a:r>
            <a:r>
              <a:rPr lang="zh-CN" altLang="en-US" sz="2400" b="1">
                <a:solidFill>
                  <a:srgbClr val="1D47D9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）</a:t>
            </a:r>
            <a:endParaRPr lang="zh-CN" altLang="en-US" sz="2400" b="1">
              <a:solidFill>
                <a:srgbClr val="1D47D9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654050" y="2968625"/>
            <a:ext cx="5865495" cy="3244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- 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多园区</a:t>
            </a: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多分配权限管理</a:t>
            </a:r>
            <a:endParaRPr lang="zh-CN" altLang="en-US" sz="16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- 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系统设置：成员、角色、字典、权限、模板</a:t>
            </a:r>
            <a:endParaRPr lang="zh-CN" altLang="en-US" sz="16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- 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数据与报表：导出</a:t>
            </a: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权限控制、</a:t>
            </a: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API 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管理</a:t>
            </a:r>
            <a:endParaRPr lang="zh-CN" altLang="en-US" sz="16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lv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- AI 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模型</a:t>
            </a:r>
            <a:r>
              <a:rPr lang="en-US" altLang="zh-CN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知识库管理：健康度及规则调优</a:t>
            </a:r>
            <a:endParaRPr lang="zh-CN" altLang="en-US" sz="16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lv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endParaRPr lang="zh-CN" altLang="en-US" sz="16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033135" y="1108075"/>
            <a:ext cx="4564380" cy="2205355"/>
          </a:xfrm>
          <a:prstGeom prst="roundRect">
            <a:avLst>
              <a:gd name="adj" fmla="val 0"/>
            </a:avLst>
          </a:prstGeom>
          <a:ln w="25400">
            <a:noFill/>
          </a:ln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651875" y="2139950"/>
            <a:ext cx="3072130" cy="16979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4635" y="3270250"/>
            <a:ext cx="4400550" cy="29432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4" name="矩形 33"/>
          <p:cNvSpPr/>
          <p:nvPr/>
        </p:nvSpPr>
        <p:spPr>
          <a:xfrm>
            <a:off x="3359150" y="1491615"/>
            <a:ext cx="4942840" cy="5071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458788" y="1491615"/>
            <a:ext cx="2714625" cy="5071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价值亮点：实时</a:t>
            </a:r>
            <a:r>
              <a:rPr lang="zh-CN" altLang="en-US"/>
              <a:t>报工，工单进度</a:t>
            </a:r>
            <a:r>
              <a:rPr lang="zh-CN" altLang="en-US"/>
              <a:t>透明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3710" y="1024890"/>
            <a:ext cx="10745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</a:rPr>
              <a:t>工单执行可视化：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1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、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</a:rPr>
              <a:t>减少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90%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订单查询成本；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2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、提高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50%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生产效率；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3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、减少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30%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工单延期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风险</a:t>
            </a:r>
            <a:endParaRPr lang="zh-CN" altLang="en-US" sz="1600"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8700" y="1686560"/>
            <a:ext cx="1994800" cy="4320000"/>
          </a:xfrm>
          <a:prstGeom prst="roundRect">
            <a:avLst>
              <a:gd name="adj" fmla="val 0"/>
            </a:avLst>
          </a:prstGeom>
          <a:ln w="25400"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781368" y="6125210"/>
            <a:ext cx="20694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1. 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员工手机实时报工</a:t>
            </a:r>
            <a:endParaRPr lang="zh-CN" altLang="en-US" sz="14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30" name="图片 29" descr="编组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65" y="4403090"/>
            <a:ext cx="2388870" cy="762000"/>
          </a:xfrm>
          <a:prstGeom prst="rect">
            <a:avLst/>
          </a:prstGeom>
          <a:effectLst>
            <a:outerShdw blurRad="63500" dist="25400" dir="5400000" algn="t" rotWithShape="0">
              <a:prstClr val="black">
                <a:alpha val="20000"/>
              </a:prstClr>
            </a:outerShdw>
          </a:effectLst>
        </p:spPr>
      </p:pic>
      <p:pic>
        <p:nvPicPr>
          <p:cNvPr id="31" name="图片 3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48380" y="1725930"/>
            <a:ext cx="4564380" cy="2205355"/>
          </a:xfrm>
          <a:prstGeom prst="roundRect">
            <a:avLst>
              <a:gd name="adj" fmla="val 0"/>
            </a:avLst>
          </a:prstGeom>
          <a:ln w="25400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4795838" y="6125210"/>
            <a:ext cx="206946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2. 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工单进度实时可见</a:t>
            </a:r>
            <a:endParaRPr lang="zh-CN" altLang="en-US" sz="14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35" name="图片 34"/>
          <p:cNvPicPr/>
          <p:nvPr>
            <p:custDataLst>
              <p:tags r:id="rId5"/>
            </p:custDataLst>
          </p:nvPr>
        </p:nvPicPr>
        <p:blipFill>
          <a:blip r:embed="rId6"/>
          <a:srcRect r="28139"/>
          <a:stretch>
            <a:fillRect/>
          </a:stretch>
        </p:blipFill>
        <p:spPr>
          <a:xfrm>
            <a:off x="6627495" y="2862580"/>
            <a:ext cx="1620000" cy="1620000"/>
          </a:xfrm>
          <a:prstGeom prst="ellipse">
            <a:avLst/>
          </a:prstGeom>
          <a:ln>
            <a:solidFill>
              <a:srgbClr val="224BDA"/>
            </a:solidFill>
          </a:ln>
          <a:effectLst>
            <a:glow rad="63500">
              <a:schemeClr val="tx1">
                <a:alpha val="10000"/>
              </a:schemeClr>
            </a:glow>
          </a:effectLst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2052"/>
          <a:stretch>
            <a:fillRect/>
          </a:stretch>
        </p:blipFill>
        <p:spPr>
          <a:xfrm>
            <a:off x="4753610" y="4105275"/>
            <a:ext cx="1970674" cy="1872000"/>
          </a:xfrm>
          <a:prstGeom prst="roundRect">
            <a:avLst>
              <a:gd name="adj" fmla="val 0"/>
            </a:avLst>
          </a:prstGeom>
          <a:ln w="25400">
            <a:noFill/>
          </a:ln>
        </p:spPr>
      </p:pic>
      <p:sp>
        <p:nvSpPr>
          <p:cNvPr id="37" name="矩形 36"/>
          <p:cNvSpPr/>
          <p:nvPr/>
        </p:nvSpPr>
        <p:spPr>
          <a:xfrm>
            <a:off x="8481695" y="1491615"/>
            <a:ext cx="3336925" cy="5071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587423" y="5694680"/>
            <a:ext cx="31254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50000"/>
              </a:lnSpc>
            </a:pPr>
            <a:r>
              <a:rPr 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3. 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按需合理调配工单执行人，工单日期支持多个，可提前按计划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安排</a:t>
            </a:r>
            <a:endParaRPr lang="zh-CN" altLang="en-US" sz="14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651875" y="1725930"/>
            <a:ext cx="3072130" cy="169799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650605" y="3931285"/>
            <a:ext cx="3063875" cy="1365250"/>
          </a:xfrm>
          <a:prstGeom prst="rect">
            <a:avLst/>
          </a:prstGeom>
        </p:spPr>
      </p:pic>
      <p:sp>
        <p:nvSpPr>
          <p:cNvPr id="41" name="椭圆 40"/>
          <p:cNvSpPr/>
          <p:nvPr/>
        </p:nvSpPr>
        <p:spPr>
          <a:xfrm>
            <a:off x="8809990" y="1701165"/>
            <a:ext cx="856615" cy="393700"/>
          </a:xfrm>
          <a:prstGeom prst="ellipse">
            <a:avLst/>
          </a:prstGeom>
          <a:noFill/>
          <a:ln>
            <a:solidFill>
              <a:srgbClr val="3478F6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43" name="肘形连接符 42"/>
          <p:cNvCxnSpPr>
            <a:stCxn id="41" idx="2"/>
          </p:cNvCxnSpPr>
          <p:nvPr/>
        </p:nvCxnSpPr>
        <p:spPr>
          <a:xfrm rot="10800000" flipH="1" flipV="1">
            <a:off x="8809355" y="1898015"/>
            <a:ext cx="122555" cy="2251710"/>
          </a:xfrm>
          <a:prstGeom prst="bentConnector4">
            <a:avLst>
              <a:gd name="adj1" fmla="val -194301"/>
              <a:gd name="adj2" fmla="val 77100"/>
            </a:avLst>
          </a:prstGeom>
          <a:ln>
            <a:solidFill>
              <a:srgbClr val="3478F6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价值亮点：管理过程标准化，</a:t>
            </a:r>
            <a:r>
              <a:rPr lang="zh-CN" altLang="en-US"/>
              <a:t>实施操作</a:t>
            </a:r>
            <a:r>
              <a:rPr lang="zh-CN" altLang="en-US"/>
              <a:t>规范化</a:t>
            </a:r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473710" y="1024890"/>
            <a:ext cx="107454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</a:rPr>
              <a:t>有效防呆防错：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1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、客户满意率提升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35%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；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2</a:t>
            </a:r>
            <a:r>
              <a:rPr lang="zh-CN" altLang="en-US" sz="1600">
                <a:latin typeface="Microsoft YaHei Regular" panose="020B0503020204020204" charset="-122"/>
                <a:ea typeface="Microsoft YaHei Regular" panose="020B0503020204020204" charset="-122"/>
              </a:rPr>
              <a:t>、投诉率下降</a:t>
            </a:r>
            <a:r>
              <a:rPr lang="en-US" altLang="zh-CN" sz="1600">
                <a:latin typeface="Microsoft YaHei Regular" panose="020B0503020204020204" charset="-122"/>
                <a:ea typeface="Microsoft YaHei Regular" panose="020B0503020204020204" charset="-122"/>
              </a:rPr>
              <a:t>30%</a:t>
            </a:r>
            <a:endParaRPr lang="zh-CN" altLang="en-US" sz="1600"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59423" y="1491615"/>
            <a:ext cx="5473700" cy="5071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68350" y="6125210"/>
            <a:ext cx="48558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1.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管理员在后台设置好点位，让员工有点可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依</a:t>
            </a:r>
            <a:endParaRPr lang="zh-CN" altLang="en-US" sz="14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608" y="1699895"/>
            <a:ext cx="5053330" cy="2568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36700" y="3429000"/>
            <a:ext cx="3319145" cy="2335530"/>
          </a:xfrm>
          <a:prstGeom prst="rect">
            <a:avLst/>
          </a:prstGeom>
        </p:spPr>
      </p:pic>
      <p:sp>
        <p:nvSpPr>
          <p:cNvPr id="19" name="矩形 18"/>
          <p:cNvSpPr/>
          <p:nvPr>
            <p:custDataLst>
              <p:tags r:id="rId7"/>
            </p:custDataLst>
          </p:nvPr>
        </p:nvSpPr>
        <p:spPr>
          <a:xfrm>
            <a:off x="6180455" y="1491615"/>
            <a:ext cx="5473700" cy="5071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8"/>
            </p:custDataLst>
          </p:nvPr>
        </p:nvSpPr>
        <p:spPr>
          <a:xfrm>
            <a:off x="6321425" y="6125210"/>
            <a:ext cx="51917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2. 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支持位置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打卡，</a:t>
            </a:r>
            <a:r>
              <a:rPr lang="zh-CN" altLang="en-US" sz="1400">
                <a:solidFill>
                  <a:srgbClr val="1D47D9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员工完成工单后，依据点位上传照片及视频</a:t>
            </a:r>
            <a:endParaRPr lang="zh-CN" altLang="en-US" sz="1400">
              <a:solidFill>
                <a:srgbClr val="1D47D9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9" name="图片 8" descr="签到2@2x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40525" y="1671955"/>
            <a:ext cx="1961121" cy="4248000"/>
          </a:xfrm>
          <a:prstGeom prst="rect">
            <a:avLst/>
          </a:prstGeom>
        </p:spPr>
      </p:pic>
      <p:pic>
        <p:nvPicPr>
          <p:cNvPr id="10" name="图片 9" descr="工单详情-待提交备份 3@2x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9380" y="1671955"/>
            <a:ext cx="1961121" cy="424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" name="文本框 28"/>
          <p:cNvSpPr txBox="1"/>
          <p:nvPr>
            <p:custDataLst>
              <p:tags r:id="rId1"/>
            </p:custDataLst>
          </p:nvPr>
        </p:nvSpPr>
        <p:spPr>
          <a:xfrm>
            <a:off x="4970780" y="3772535"/>
            <a:ext cx="6635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03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如何使用「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IOC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智能运营管理系统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」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2"/>
            </p:custDataLst>
          </p:nvPr>
        </p:nvSpPr>
        <p:spPr>
          <a:xfrm>
            <a:off x="4971415" y="2483485"/>
            <a:ext cx="65913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02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什么是「</a:t>
            </a:r>
            <a:r>
              <a:rPr lang="zh-CN" altLang="en-US" sz="28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IOC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智能运营管理系统」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9" name="文本框 48"/>
          <p:cNvSpPr txBox="1"/>
          <p:nvPr>
            <p:custDataLst>
              <p:tags r:id="rId3"/>
            </p:custDataLst>
          </p:nvPr>
        </p:nvSpPr>
        <p:spPr>
          <a:xfrm>
            <a:off x="4971415" y="1194435"/>
            <a:ext cx="5761355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01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关于 青手科技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5023485" y="5061585"/>
            <a:ext cx="64871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04 </a:t>
            </a:r>
            <a:r>
              <a:rPr lang="en-US" altLang="zh-CN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28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客户案例</a:t>
            </a:r>
            <a:endParaRPr lang="zh-CN" altLang="en-US" sz="28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ym typeface="+mn-ea"/>
              </a:rPr>
              <a:t>价值亮点：移动工作台，工单实时</a:t>
            </a:r>
            <a:r>
              <a:rPr>
                <a:sym typeface="+mn-ea"/>
              </a:rPr>
              <a:t>处理</a:t>
            </a:r>
            <a:endParaRPr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657860" y="2169795"/>
            <a:ext cx="46094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实时消息/邮件提醒工单处理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；</a:t>
            </a:r>
            <a:endParaRPr lang="zh-CN"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支持在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小程序</a:t>
            </a:r>
            <a:r>
              <a:rPr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上进行工单的受理、处理、完结全流程，随时随地处理用户问题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；</a:t>
            </a:r>
            <a:endParaRPr lang="zh-CN"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600" spc="1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移动化巡查与记录，多元展示设备巡查数据，手机端实时查看；</a:t>
            </a:r>
            <a:endParaRPr lang="zh-CN" altLang="en-US" sz="1600" spc="100" dirty="0">
              <a:solidFill>
                <a:schemeClr val="tx1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</a:pPr>
            <a:endParaRPr lang="zh-CN" altLang="en-US" sz="1600" spc="100" dirty="0">
              <a:solidFill>
                <a:schemeClr val="tx1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lang="zh-CN" altLang="en-US" sz="1600" spc="1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设备信息可视化，现场扫码查看设备信息和服务记录，提升服务效率。</a:t>
            </a:r>
            <a:endParaRPr lang="zh-CN" altLang="en-US" sz="1600" spc="100" dirty="0">
              <a:solidFill>
                <a:schemeClr val="tx1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7860" y="1521460"/>
            <a:ext cx="17183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Microsoft YaHei Bold" panose="020B0503020204020204" charset="-122"/>
                <a:ea typeface="Microsoft YaHei Bold" panose="020B0503020204020204" charset="-122"/>
              </a:rPr>
              <a:t>手机端处理</a:t>
            </a:r>
            <a:endParaRPr lang="zh-CN" altLang="en-US" sz="2400" b="1"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pic>
        <p:nvPicPr>
          <p:cNvPr id="15" name="图片 14" descr="工单详情-待提交备份 2@2x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970" y="945515"/>
            <a:ext cx="2559993" cy="5544000"/>
          </a:xfrm>
          <a:prstGeom prst="roundRect">
            <a:avLst>
              <a:gd name="adj" fmla="val 7689"/>
            </a:avLst>
          </a:prstGeom>
          <a:ln w="25400">
            <a:solidFill>
              <a:schemeClr val="tx1"/>
            </a:solidFill>
          </a:ln>
        </p:spPr>
      </p:pic>
      <p:pic>
        <p:nvPicPr>
          <p:cNvPr id="17" name="图片 16" descr="我的工单-待提交@1x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550" y="945515"/>
            <a:ext cx="2559993" cy="5544000"/>
          </a:xfrm>
          <a:prstGeom prst="roundRect">
            <a:avLst>
              <a:gd name="adj" fmla="val 7962"/>
            </a:avLst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价值亮点：多维度服务数据</a:t>
            </a:r>
            <a:r>
              <a:rPr lang="zh-CN" altLang="en-US"/>
              <a:t>分析</a:t>
            </a:r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657860" y="2169795"/>
            <a:ext cx="460946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灵活配置可视化数据看板，满足企业个性化服务数据分析，让服务管理清晰、透明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；</a:t>
            </a:r>
            <a:endParaRPr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endParaRPr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客户满意度分析，智能评估服务质量，服务人员绩效考核更精准</a:t>
            </a:r>
            <a:r>
              <a:rPr lang="zh-CN"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；</a:t>
            </a:r>
            <a:endParaRPr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endParaRPr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"/>
            </a:pPr>
            <a:r>
              <a:rPr sz="1600"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服务过程、服务成本智能分析，让产品质量、服务满意度提升更有依据。</a:t>
            </a:r>
            <a:endParaRPr sz="1600">
              <a:latin typeface="Microsoft YaHei Regular" panose="020B0503020204020204" charset="-122"/>
              <a:ea typeface="Microsoft YaHei Regular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657860" y="1521460"/>
            <a:ext cx="40093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Microsoft YaHei Bold" panose="020B0503020204020204" charset="-122"/>
                <a:ea typeface="Microsoft YaHei Bold" panose="020B0503020204020204" charset="-122"/>
              </a:rPr>
              <a:t>提升服务效率与质量</a:t>
            </a:r>
            <a:endParaRPr lang="zh-CN" altLang="en-US" sz="2400" b="1"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82235" y="1400810"/>
            <a:ext cx="6753860" cy="48050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价值亮点：安全</a:t>
            </a:r>
            <a:r>
              <a:rPr lang="zh-CN" altLang="en-US"/>
              <a:t>运维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04545" y="1303655"/>
            <a:ext cx="2621280" cy="977265"/>
          </a:xfrm>
          <a:prstGeom prst="rect">
            <a:avLst/>
          </a:prstGeom>
          <a:noFill/>
          <a:effectLst>
            <a:outerShdw dist="88900" dir="2400000" algn="tr" rotWithShape="0">
              <a:schemeClr val="accent5">
                <a:lumMod val="50000"/>
                <a:alpha val="10000"/>
              </a:schemeClr>
            </a:outerShdw>
          </a:effectLst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国家认证</a:t>
            </a:r>
            <a:endParaRPr lang="zh-CN" altLang="en-US" sz="2400">
              <a:solidFill>
                <a:schemeClr val="accent5">
                  <a:lumMod val="75000"/>
                </a:schemeClr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网络安全等级保护</a:t>
            </a:r>
            <a:endParaRPr lang="zh-CN" altLang="en-US" sz="2400">
              <a:solidFill>
                <a:schemeClr val="accent5">
                  <a:lumMod val="75000"/>
                </a:schemeClr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4545" y="2405380"/>
            <a:ext cx="2089150" cy="922020"/>
          </a:xfrm>
          <a:prstGeom prst="rect">
            <a:avLst/>
          </a:prstGeom>
          <a:noFill/>
          <a:effectLst>
            <a:outerShdw dist="127000" dir="3000000" algn="t" rotWithShape="0">
              <a:schemeClr val="accent5">
                <a:lumMod val="75000"/>
                <a:alpha val="7000"/>
              </a:schemeClr>
            </a:outerShdw>
          </a:effectLst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rgbClr val="0042E0"/>
                </a:solidFill>
                <a:latin typeface="Microsoft YaHei Bold" panose="020B0503020204020204" charset="-122"/>
                <a:ea typeface="Microsoft YaHei Bold" panose="020B0503020204020204" charset="-122"/>
              </a:rPr>
              <a:t>三级</a:t>
            </a:r>
            <a:endParaRPr lang="zh-CN" altLang="en-US" sz="5400" b="1">
              <a:solidFill>
                <a:srgbClr val="0042E0"/>
              </a:solidFill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pic>
        <p:nvPicPr>
          <p:cNvPr id="10" name="图片 9" descr="图层-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700" y="4165600"/>
            <a:ext cx="2402840" cy="1974850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862195" y="1156970"/>
            <a:ext cx="3032125" cy="1467485"/>
            <a:chOff x="7657" y="1692"/>
            <a:chExt cx="4775" cy="2311"/>
          </a:xfrm>
        </p:grpSpPr>
        <p:sp>
          <p:nvSpPr>
            <p:cNvPr id="46" name="矩形 45"/>
            <p:cNvSpPr/>
            <p:nvPr>
              <p:custDataLst>
                <p:tags r:id="rId2"/>
              </p:custDataLst>
            </p:nvPr>
          </p:nvSpPr>
          <p:spPr>
            <a:xfrm>
              <a:off x="7855" y="2483"/>
              <a:ext cx="4378" cy="1349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/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数据分类治理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根据敏感和保密成都严格管控</a:t>
              </a:r>
              <a:endParaRPr lang="zh-CN" altLang="en-US" sz="1400" b="0" noProof="1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171" name="圆角矩形 170"/>
            <p:cNvSpPr/>
            <p:nvPr>
              <p:custDataLst>
                <p:tags r:id="rId3"/>
              </p:custDataLst>
            </p:nvPr>
          </p:nvSpPr>
          <p:spPr>
            <a:xfrm>
              <a:off x="7670" y="2019"/>
              <a:ext cx="4762" cy="1984"/>
            </a:xfrm>
            <a:prstGeom prst="roundRect">
              <a:avLst>
                <a:gd name="adj" fmla="val 6035"/>
              </a:avLst>
            </a:prstGeom>
            <a:noFill/>
            <a:ln w="3175">
              <a:gradFill flip="none" rotWithShape="1">
                <a:gsLst>
                  <a:gs pos="0">
                    <a:srgbClr val="3478F6">
                      <a:alpha val="0"/>
                    </a:srgbClr>
                  </a:gs>
                  <a:gs pos="99000">
                    <a:srgbClr val="3478F6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kumimoji="1"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圆角矩形 157"/>
            <p:cNvSpPr/>
            <p:nvPr>
              <p:custDataLst>
                <p:tags r:id="rId4"/>
              </p:custDataLst>
            </p:nvPr>
          </p:nvSpPr>
          <p:spPr>
            <a:xfrm>
              <a:off x="7657" y="1692"/>
              <a:ext cx="4763" cy="783"/>
            </a:xfrm>
            <a:prstGeom prst="roundRect">
              <a:avLst>
                <a:gd name="adj" fmla="val 50000"/>
              </a:avLst>
            </a:prstGeom>
            <a:solidFill>
              <a:srgbClr val="347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数据产生</a:t>
              </a:r>
              <a:endParaRPr kumimoji="1" lang="zh-CN" altLang="en-US" sz="2000" spc="3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4037330" y="1256030"/>
            <a:ext cx="0" cy="5148000"/>
          </a:xfrm>
          <a:prstGeom prst="line">
            <a:avLst/>
          </a:prstGeom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8446770" y="1128395"/>
            <a:ext cx="3032125" cy="1467485"/>
            <a:chOff x="7657" y="1692"/>
            <a:chExt cx="4775" cy="2311"/>
          </a:xfrm>
        </p:grpSpPr>
        <p:sp>
          <p:nvSpPr>
            <p:cNvPr id="27" name="矩形 26"/>
            <p:cNvSpPr/>
            <p:nvPr>
              <p:custDataLst>
                <p:tags r:id="rId5"/>
              </p:custDataLst>
            </p:nvPr>
          </p:nvSpPr>
          <p:spPr>
            <a:xfrm>
              <a:off x="7855" y="2483"/>
              <a:ext cx="4378" cy="1349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/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密钥加密储存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敏感信息多重加密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6"/>
              </p:custDataLst>
            </p:nvPr>
          </p:nvSpPr>
          <p:spPr>
            <a:xfrm>
              <a:off x="7670" y="2019"/>
              <a:ext cx="4762" cy="1984"/>
            </a:xfrm>
            <a:prstGeom prst="roundRect">
              <a:avLst>
                <a:gd name="adj" fmla="val 6035"/>
              </a:avLst>
            </a:prstGeom>
            <a:noFill/>
            <a:ln w="3175">
              <a:gradFill flip="none" rotWithShape="1">
                <a:gsLst>
                  <a:gs pos="0">
                    <a:srgbClr val="3478F6">
                      <a:alpha val="0"/>
                    </a:srgbClr>
                  </a:gs>
                  <a:gs pos="99000">
                    <a:srgbClr val="3478F6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kumimoji="1"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圆角矩形 28"/>
            <p:cNvSpPr/>
            <p:nvPr>
              <p:custDataLst>
                <p:tags r:id="rId7"/>
              </p:custDataLst>
            </p:nvPr>
          </p:nvSpPr>
          <p:spPr>
            <a:xfrm>
              <a:off x="7657" y="1692"/>
              <a:ext cx="4763" cy="783"/>
            </a:xfrm>
            <a:prstGeom prst="roundRect">
              <a:avLst>
                <a:gd name="adj" fmla="val 50000"/>
              </a:avLst>
            </a:prstGeom>
            <a:solidFill>
              <a:srgbClr val="347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储存</a:t>
              </a:r>
              <a:endParaRPr kumimoji="1" lang="zh-CN" altLang="en-US" sz="2000" spc="3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859020" y="2882265"/>
            <a:ext cx="3032125" cy="1611630"/>
            <a:chOff x="7657" y="1692"/>
            <a:chExt cx="4775" cy="2538"/>
          </a:xfrm>
        </p:grpSpPr>
        <p:sp>
          <p:nvSpPr>
            <p:cNvPr id="31" name="矩形 30"/>
            <p:cNvSpPr/>
            <p:nvPr>
              <p:custDataLst>
                <p:tags r:id="rId8"/>
              </p:custDataLst>
            </p:nvPr>
          </p:nvSpPr>
          <p:spPr>
            <a:xfrm>
              <a:off x="7855" y="2483"/>
              <a:ext cx="4378" cy="1349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/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全站HTTPS安全传输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权威CA机构DigiCert的SSL证书和高强度加密套件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32" name="圆角矩形 31"/>
            <p:cNvSpPr/>
            <p:nvPr>
              <p:custDataLst>
                <p:tags r:id="rId9"/>
              </p:custDataLst>
            </p:nvPr>
          </p:nvSpPr>
          <p:spPr>
            <a:xfrm>
              <a:off x="7670" y="2019"/>
              <a:ext cx="4762" cy="2211"/>
            </a:xfrm>
            <a:prstGeom prst="roundRect">
              <a:avLst>
                <a:gd name="adj" fmla="val 6035"/>
              </a:avLst>
            </a:prstGeom>
            <a:noFill/>
            <a:ln w="3175">
              <a:gradFill flip="none" rotWithShape="1">
                <a:gsLst>
                  <a:gs pos="0">
                    <a:srgbClr val="3478F6">
                      <a:alpha val="0"/>
                    </a:srgbClr>
                  </a:gs>
                  <a:gs pos="99000">
                    <a:srgbClr val="3478F6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kumimoji="1"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3" name="圆角矩形 32"/>
            <p:cNvSpPr/>
            <p:nvPr>
              <p:custDataLst>
                <p:tags r:id="rId10"/>
              </p:custDataLst>
            </p:nvPr>
          </p:nvSpPr>
          <p:spPr>
            <a:xfrm>
              <a:off x="7657" y="1692"/>
              <a:ext cx="4763" cy="783"/>
            </a:xfrm>
            <a:prstGeom prst="roundRect">
              <a:avLst>
                <a:gd name="adj" fmla="val 50000"/>
              </a:avLst>
            </a:prstGeom>
            <a:solidFill>
              <a:srgbClr val="347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传输</a:t>
              </a:r>
              <a:endParaRPr kumimoji="1" lang="zh-CN" altLang="en-US" sz="2000" spc="3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443595" y="2882265"/>
            <a:ext cx="3032125" cy="1611630"/>
            <a:chOff x="7657" y="1692"/>
            <a:chExt cx="4775" cy="2538"/>
          </a:xfrm>
        </p:grpSpPr>
        <p:sp>
          <p:nvSpPr>
            <p:cNvPr id="35" name="矩形 34"/>
            <p:cNvSpPr/>
            <p:nvPr>
              <p:custDataLst>
                <p:tags r:id="rId11"/>
              </p:custDataLst>
            </p:nvPr>
          </p:nvSpPr>
          <p:spPr>
            <a:xfrm>
              <a:off x="7855" y="2483"/>
              <a:ext cx="4378" cy="1349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/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密钥加密储存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敏感信息多重加密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36" name="圆角矩形 35"/>
            <p:cNvSpPr/>
            <p:nvPr>
              <p:custDataLst>
                <p:tags r:id="rId12"/>
              </p:custDataLst>
            </p:nvPr>
          </p:nvSpPr>
          <p:spPr>
            <a:xfrm>
              <a:off x="7670" y="2019"/>
              <a:ext cx="4762" cy="2211"/>
            </a:xfrm>
            <a:prstGeom prst="roundRect">
              <a:avLst>
                <a:gd name="adj" fmla="val 6035"/>
              </a:avLst>
            </a:prstGeom>
            <a:noFill/>
            <a:ln w="3175">
              <a:gradFill flip="none" rotWithShape="1">
                <a:gsLst>
                  <a:gs pos="0">
                    <a:srgbClr val="3478F6">
                      <a:alpha val="0"/>
                    </a:srgbClr>
                  </a:gs>
                  <a:gs pos="99000">
                    <a:srgbClr val="3478F6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kumimoji="1"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圆角矩形 36"/>
            <p:cNvSpPr/>
            <p:nvPr>
              <p:custDataLst>
                <p:tags r:id="rId13"/>
              </p:custDataLst>
            </p:nvPr>
          </p:nvSpPr>
          <p:spPr>
            <a:xfrm>
              <a:off x="7657" y="1692"/>
              <a:ext cx="4763" cy="783"/>
            </a:xfrm>
            <a:prstGeom prst="roundRect">
              <a:avLst>
                <a:gd name="adj" fmla="val 50000"/>
              </a:avLst>
            </a:prstGeom>
            <a:solidFill>
              <a:srgbClr val="347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备份与</a:t>
              </a:r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恢复</a:t>
              </a:r>
              <a:endParaRPr kumimoji="1" lang="zh-CN" altLang="en-US" sz="2000" spc="3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4871085" y="4818380"/>
            <a:ext cx="3032125" cy="1611630"/>
            <a:chOff x="7657" y="1692"/>
            <a:chExt cx="4775" cy="2538"/>
          </a:xfrm>
        </p:grpSpPr>
        <p:sp>
          <p:nvSpPr>
            <p:cNvPr id="40" name="矩形 39"/>
            <p:cNvSpPr/>
            <p:nvPr>
              <p:custDataLst>
                <p:tags r:id="rId14"/>
              </p:custDataLst>
            </p:nvPr>
          </p:nvSpPr>
          <p:spPr>
            <a:xfrm>
              <a:off x="7855" y="2483"/>
              <a:ext cx="4378" cy="1349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/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数据权限隔离，不同协会相互不可见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角色权限配置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41" name="圆角矩形 40"/>
            <p:cNvSpPr/>
            <p:nvPr>
              <p:custDataLst>
                <p:tags r:id="rId15"/>
              </p:custDataLst>
            </p:nvPr>
          </p:nvSpPr>
          <p:spPr>
            <a:xfrm>
              <a:off x="7670" y="2019"/>
              <a:ext cx="4762" cy="2211"/>
            </a:xfrm>
            <a:prstGeom prst="roundRect">
              <a:avLst>
                <a:gd name="adj" fmla="val 6035"/>
              </a:avLst>
            </a:prstGeom>
            <a:noFill/>
            <a:ln w="3175">
              <a:gradFill flip="none" rotWithShape="1">
                <a:gsLst>
                  <a:gs pos="0">
                    <a:srgbClr val="3478F6">
                      <a:alpha val="0"/>
                    </a:srgbClr>
                  </a:gs>
                  <a:gs pos="99000">
                    <a:srgbClr val="3478F6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kumimoji="1"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圆角矩形 41"/>
            <p:cNvSpPr/>
            <p:nvPr>
              <p:custDataLst>
                <p:tags r:id="rId16"/>
              </p:custDataLst>
            </p:nvPr>
          </p:nvSpPr>
          <p:spPr>
            <a:xfrm>
              <a:off x="7657" y="1692"/>
              <a:ext cx="4763" cy="783"/>
            </a:xfrm>
            <a:prstGeom prst="roundRect">
              <a:avLst>
                <a:gd name="adj" fmla="val 50000"/>
              </a:avLst>
            </a:prstGeom>
            <a:solidFill>
              <a:srgbClr val="347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数据</a:t>
              </a:r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使用</a:t>
              </a:r>
              <a:endParaRPr kumimoji="1" lang="zh-CN" altLang="en-US" sz="2000" spc="3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455660" y="4818380"/>
            <a:ext cx="3032125" cy="1611630"/>
            <a:chOff x="7657" y="1692"/>
            <a:chExt cx="4775" cy="2538"/>
          </a:xfrm>
        </p:grpSpPr>
        <p:sp>
          <p:nvSpPr>
            <p:cNvPr id="44" name="矩形 43"/>
            <p:cNvSpPr/>
            <p:nvPr>
              <p:custDataLst>
                <p:tags r:id="rId17"/>
              </p:custDataLst>
            </p:nvPr>
          </p:nvSpPr>
          <p:spPr>
            <a:xfrm>
              <a:off x="7855" y="2483"/>
              <a:ext cx="4378" cy="1349"/>
            </a:xfrm>
            <a:prstGeom prst="rect">
              <a:avLst/>
            </a:prstGeom>
            <a:solidFill>
              <a:srgbClr val="FFFFFF"/>
            </a:solidFill>
            <a:ln w="9525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9" tIns="45719" rIns="45719" bIns="45719" spcCol="38100"/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密钥加密储存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Clr>
                  <a:srgbClr val="0A5FFF"/>
                </a:buClr>
                <a:buSzPct val="120000"/>
                <a:buFont typeface="Arial" panose="020B0604020202020204" pitchFamily="34" charset="0"/>
                <a:buChar char="•"/>
              </a:pPr>
              <a:r>
                <a:rPr lang="zh-CN" altLang="en-US" sz="1400"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敏感信息多重加密</a:t>
              </a:r>
              <a:endParaRPr lang="zh-CN" altLang="en-US" sz="1400"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45" name="圆角矩形 44"/>
            <p:cNvSpPr/>
            <p:nvPr>
              <p:custDataLst>
                <p:tags r:id="rId18"/>
              </p:custDataLst>
            </p:nvPr>
          </p:nvSpPr>
          <p:spPr>
            <a:xfrm>
              <a:off x="7670" y="2019"/>
              <a:ext cx="4762" cy="2211"/>
            </a:xfrm>
            <a:prstGeom prst="roundRect">
              <a:avLst>
                <a:gd name="adj" fmla="val 6035"/>
              </a:avLst>
            </a:prstGeom>
            <a:noFill/>
            <a:ln w="3175">
              <a:gradFill flip="none" rotWithShape="1">
                <a:gsLst>
                  <a:gs pos="0">
                    <a:srgbClr val="3478F6">
                      <a:alpha val="0"/>
                    </a:srgbClr>
                  </a:gs>
                  <a:gs pos="99000">
                    <a:srgbClr val="3478F6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/>
              <a:endParaRPr kumimoji="1" lang="zh-CN" altLang="en-US" sz="1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圆角矩形 46"/>
            <p:cNvSpPr/>
            <p:nvPr>
              <p:custDataLst>
                <p:tags r:id="rId19"/>
              </p:custDataLst>
            </p:nvPr>
          </p:nvSpPr>
          <p:spPr>
            <a:xfrm>
              <a:off x="7657" y="1692"/>
              <a:ext cx="4763" cy="783"/>
            </a:xfrm>
            <a:prstGeom prst="roundRect">
              <a:avLst>
                <a:gd name="adj" fmla="val 50000"/>
              </a:avLst>
            </a:prstGeom>
            <a:solidFill>
              <a:srgbClr val="3478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安全</a:t>
              </a:r>
              <a:r>
                <a:rPr kumimoji="1" lang="zh-CN" altLang="en-US" sz="2000" spc="300" dirty="0">
                  <a:latin typeface="微软雅黑" panose="020B0503020204020204" charset="-122"/>
                  <a:ea typeface="微软雅黑" panose="020B0503020204020204" charset="-122"/>
                </a:rPr>
                <a:t>审计</a:t>
              </a:r>
              <a:endParaRPr kumimoji="1" lang="zh-CN" altLang="en-US" sz="2000" spc="3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199890" y="2766060"/>
            <a:ext cx="7741920" cy="1325880"/>
          </a:xfrm>
        </p:spPr>
        <p:txBody>
          <a:bodyPr/>
          <a:p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如何使用</a:t>
            </a:r>
            <a:r>
              <a:rPr lang="zh-CN" altLang="en-US" sz="4400">
                <a:cs typeface="Microsoft YaHei Bold" panose="020B0503020204020204" charset="-122"/>
                <a:sym typeface="+mn-ea"/>
              </a:rPr>
              <a:t>「</a:t>
            </a:r>
            <a:r>
              <a:rPr lang="zh-CN" altLang="en-US" sz="44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IOC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智能运营中心</a:t>
            </a:r>
            <a:r>
              <a:rPr lang="zh-CN" altLang="en-US" sz="4400">
                <a:cs typeface="Microsoft YaHei Bold" panose="020B0503020204020204" charset="-122"/>
                <a:sym typeface="+mn-ea"/>
              </a:rPr>
              <a:t>」</a:t>
            </a:r>
            <a:endParaRPr lang="zh-CN" altLang="en-US" sz="4400">
              <a:cs typeface="Microsoft YaHei Bold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快速上线聚焦</a:t>
            </a:r>
            <a:r>
              <a:rPr lang="zh-CN" altLang="en-US"/>
              <a:t>应用价值</a:t>
            </a:r>
            <a:endParaRPr lang="zh-CN" altLang="en-US"/>
          </a:p>
        </p:txBody>
      </p:sp>
      <p:sp>
        <p:nvSpPr>
          <p:cNvPr id="13" name="Freeform: Shape 12"/>
          <p:cNvSpPr/>
          <p:nvPr>
            <p:custDataLst>
              <p:tags r:id="rId1"/>
            </p:custDataLst>
          </p:nvPr>
        </p:nvSpPr>
        <p:spPr bwMode="auto">
          <a:xfrm>
            <a:off x="4562475" y="1277620"/>
            <a:ext cx="3335655" cy="2752725"/>
          </a:xfrm>
          <a:custGeom>
            <a:avLst/>
            <a:gdLst>
              <a:gd name="connsiteX0" fmla="*/ 1371204 w 3335338"/>
              <a:gd name="connsiteY0" fmla="*/ 0 h 2752725"/>
              <a:gd name="connsiteX1" fmla="*/ 1905920 w 3335338"/>
              <a:gd name="connsiteY1" fmla="*/ 106283 h 2752725"/>
              <a:gd name="connsiteX2" fmla="*/ 2340047 w 3335338"/>
              <a:gd name="connsiteY2" fmla="*/ 403875 h 2752725"/>
              <a:gd name="connsiteX3" fmla="*/ 2313576 w 3335338"/>
              <a:gd name="connsiteY3" fmla="*/ 435759 h 2752725"/>
              <a:gd name="connsiteX4" fmla="*/ 1890038 w 3335338"/>
              <a:gd name="connsiteY4" fmla="*/ 148796 h 2752725"/>
              <a:gd name="connsiteX5" fmla="*/ 1371204 w 3335338"/>
              <a:gd name="connsiteY5" fmla="*/ 42513 h 2752725"/>
              <a:gd name="connsiteX6" fmla="*/ 857664 w 3335338"/>
              <a:gd name="connsiteY6" fmla="*/ 148796 h 2752725"/>
              <a:gd name="connsiteX7" fmla="*/ 434126 w 3335338"/>
              <a:gd name="connsiteY7" fmla="*/ 435759 h 2752725"/>
              <a:gd name="connsiteX8" fmla="*/ 148238 w 3335338"/>
              <a:gd name="connsiteY8" fmla="*/ 855577 h 2752725"/>
              <a:gd name="connsiteX9" fmla="*/ 42354 w 3335338"/>
              <a:gd name="connsiteY9" fmla="*/ 1376363 h 2752725"/>
              <a:gd name="connsiteX10" fmla="*/ 148238 w 3335338"/>
              <a:gd name="connsiteY10" fmla="*/ 1897148 h 2752725"/>
              <a:gd name="connsiteX11" fmla="*/ 434126 w 3335338"/>
              <a:gd name="connsiteY11" fmla="*/ 2322280 h 2752725"/>
              <a:gd name="connsiteX12" fmla="*/ 857664 w 3335338"/>
              <a:gd name="connsiteY12" fmla="*/ 2603929 h 2752725"/>
              <a:gd name="connsiteX13" fmla="*/ 1371204 w 3335338"/>
              <a:gd name="connsiteY13" fmla="*/ 2710212 h 2752725"/>
              <a:gd name="connsiteX14" fmla="*/ 1890038 w 3335338"/>
              <a:gd name="connsiteY14" fmla="*/ 2603929 h 2752725"/>
              <a:gd name="connsiteX15" fmla="*/ 2313576 w 3335338"/>
              <a:gd name="connsiteY15" fmla="*/ 2322280 h 2752725"/>
              <a:gd name="connsiteX16" fmla="*/ 2599464 w 3335338"/>
              <a:gd name="connsiteY16" fmla="*/ 1897148 h 2752725"/>
              <a:gd name="connsiteX17" fmla="*/ 2700054 w 3335338"/>
              <a:gd name="connsiteY17" fmla="*/ 1376363 h 2752725"/>
              <a:gd name="connsiteX18" fmla="*/ 2700054 w 3335338"/>
              <a:gd name="connsiteY18" fmla="*/ 1355106 h 2752725"/>
              <a:gd name="connsiteX19" fmla="*/ 3214256 w 3335338"/>
              <a:gd name="connsiteY19" fmla="*/ 1355106 h 2752725"/>
              <a:gd name="connsiteX20" fmla="*/ 3249164 w 3335338"/>
              <a:gd name="connsiteY20" fmla="*/ 1355106 h 2752725"/>
              <a:gd name="connsiteX21" fmla="*/ 3119438 w 3335338"/>
              <a:gd name="connsiteY21" fmla="*/ 1233488 h 2752725"/>
              <a:gd name="connsiteX22" fmla="*/ 3151188 w 3335338"/>
              <a:gd name="connsiteY22" fmla="*/ 1200150 h 2752725"/>
              <a:gd name="connsiteX23" fmla="*/ 3335338 w 3335338"/>
              <a:gd name="connsiteY23" fmla="*/ 1376363 h 2752725"/>
              <a:gd name="connsiteX24" fmla="*/ 3151188 w 3335338"/>
              <a:gd name="connsiteY24" fmla="*/ 1550988 h 2752725"/>
              <a:gd name="connsiteX25" fmla="*/ 3119438 w 3335338"/>
              <a:gd name="connsiteY25" fmla="*/ 1519238 h 2752725"/>
              <a:gd name="connsiteX26" fmla="*/ 3249165 w 3335338"/>
              <a:gd name="connsiteY26" fmla="*/ 1397619 h 2752725"/>
              <a:gd name="connsiteX27" fmla="*/ 3191726 w 3335338"/>
              <a:gd name="connsiteY27" fmla="*/ 1397619 h 2752725"/>
              <a:gd name="connsiteX28" fmla="*/ 2742408 w 3335338"/>
              <a:gd name="connsiteY28" fmla="*/ 1397619 h 2752725"/>
              <a:gd name="connsiteX29" fmla="*/ 2636523 w 3335338"/>
              <a:gd name="connsiteY29" fmla="*/ 1913091 h 2752725"/>
              <a:gd name="connsiteX30" fmla="*/ 2340047 w 3335338"/>
              <a:gd name="connsiteY30" fmla="*/ 2348850 h 2752725"/>
              <a:gd name="connsiteX31" fmla="*/ 1905920 w 3335338"/>
              <a:gd name="connsiteY31" fmla="*/ 2646442 h 2752725"/>
              <a:gd name="connsiteX32" fmla="*/ 1371204 w 3335338"/>
              <a:gd name="connsiteY32" fmla="*/ 2752725 h 2752725"/>
              <a:gd name="connsiteX33" fmla="*/ 836487 w 3335338"/>
              <a:gd name="connsiteY33" fmla="*/ 2646442 h 2752725"/>
              <a:gd name="connsiteX34" fmla="*/ 402361 w 3335338"/>
              <a:gd name="connsiteY34" fmla="*/ 2348850 h 2752725"/>
              <a:gd name="connsiteX35" fmla="*/ 111178 w 3335338"/>
              <a:gd name="connsiteY35" fmla="*/ 1913091 h 2752725"/>
              <a:gd name="connsiteX36" fmla="*/ 0 w 3335338"/>
              <a:gd name="connsiteY36" fmla="*/ 1376363 h 2752725"/>
              <a:gd name="connsiteX37" fmla="*/ 111178 w 3335338"/>
              <a:gd name="connsiteY37" fmla="*/ 839634 h 2752725"/>
              <a:gd name="connsiteX38" fmla="*/ 402361 w 3335338"/>
              <a:gd name="connsiteY38" fmla="*/ 403875 h 2752725"/>
              <a:gd name="connsiteX39" fmla="*/ 836487 w 3335338"/>
              <a:gd name="connsiteY39" fmla="*/ 106283 h 2752725"/>
              <a:gd name="connsiteX40" fmla="*/ 1371204 w 3335338"/>
              <a:gd name="connsiteY40" fmla="*/ 0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35338" h="2752725">
                <a:moveTo>
                  <a:pt x="1371204" y="0"/>
                </a:moveTo>
                <a:cubicBezTo>
                  <a:pt x="1556502" y="0"/>
                  <a:pt x="1736505" y="37199"/>
                  <a:pt x="1905920" y="106283"/>
                </a:cubicBezTo>
                <a:cubicBezTo>
                  <a:pt x="2070041" y="175367"/>
                  <a:pt x="2218280" y="276335"/>
                  <a:pt x="2340047" y="403875"/>
                </a:cubicBezTo>
                <a:cubicBezTo>
                  <a:pt x="2313576" y="435759"/>
                  <a:pt x="2313576" y="435759"/>
                  <a:pt x="2313576" y="435759"/>
                </a:cubicBezTo>
                <a:cubicBezTo>
                  <a:pt x="2191809" y="308220"/>
                  <a:pt x="2048864" y="212566"/>
                  <a:pt x="1890038" y="148796"/>
                </a:cubicBezTo>
                <a:cubicBezTo>
                  <a:pt x="1725917" y="79712"/>
                  <a:pt x="1551207" y="42513"/>
                  <a:pt x="1371204" y="42513"/>
                </a:cubicBezTo>
                <a:cubicBezTo>
                  <a:pt x="1191200" y="42513"/>
                  <a:pt x="1016491" y="79712"/>
                  <a:pt x="857664" y="148796"/>
                </a:cubicBezTo>
                <a:cubicBezTo>
                  <a:pt x="698837" y="212566"/>
                  <a:pt x="555893" y="308220"/>
                  <a:pt x="434126" y="435759"/>
                </a:cubicBezTo>
                <a:cubicBezTo>
                  <a:pt x="312359" y="557985"/>
                  <a:pt x="217063" y="696152"/>
                  <a:pt x="148238" y="855577"/>
                </a:cubicBezTo>
                <a:cubicBezTo>
                  <a:pt x="79413" y="1020315"/>
                  <a:pt x="42354" y="1195682"/>
                  <a:pt x="42354" y="1376363"/>
                </a:cubicBezTo>
                <a:cubicBezTo>
                  <a:pt x="42354" y="1557043"/>
                  <a:pt x="79413" y="1732410"/>
                  <a:pt x="148238" y="1897148"/>
                </a:cubicBezTo>
                <a:cubicBezTo>
                  <a:pt x="217063" y="2056573"/>
                  <a:pt x="312359" y="2194740"/>
                  <a:pt x="434126" y="2322280"/>
                </a:cubicBezTo>
                <a:cubicBezTo>
                  <a:pt x="555893" y="2444505"/>
                  <a:pt x="698837" y="2540159"/>
                  <a:pt x="857664" y="2603929"/>
                </a:cubicBezTo>
                <a:cubicBezTo>
                  <a:pt x="1016491" y="2673013"/>
                  <a:pt x="1191200" y="2710212"/>
                  <a:pt x="1371204" y="2710212"/>
                </a:cubicBezTo>
                <a:cubicBezTo>
                  <a:pt x="1551207" y="2710212"/>
                  <a:pt x="1725917" y="2673013"/>
                  <a:pt x="1890038" y="2603929"/>
                </a:cubicBezTo>
                <a:cubicBezTo>
                  <a:pt x="2048864" y="2540159"/>
                  <a:pt x="2191809" y="2444505"/>
                  <a:pt x="2313576" y="2322280"/>
                </a:cubicBezTo>
                <a:cubicBezTo>
                  <a:pt x="2435343" y="2194740"/>
                  <a:pt x="2530639" y="2056573"/>
                  <a:pt x="2599464" y="1897148"/>
                </a:cubicBezTo>
                <a:cubicBezTo>
                  <a:pt x="2668289" y="1732410"/>
                  <a:pt x="2700054" y="1557043"/>
                  <a:pt x="2700054" y="1376363"/>
                </a:cubicBezTo>
                <a:cubicBezTo>
                  <a:pt x="2700054" y="1355106"/>
                  <a:pt x="2700054" y="1355106"/>
                  <a:pt x="2700054" y="1355106"/>
                </a:cubicBezTo>
                <a:cubicBezTo>
                  <a:pt x="2993883" y="1355106"/>
                  <a:pt x="3140798" y="1355106"/>
                  <a:pt x="3214256" y="1355106"/>
                </a:cubicBezTo>
                <a:lnTo>
                  <a:pt x="3249164" y="1355106"/>
                </a:lnTo>
                <a:lnTo>
                  <a:pt x="3119438" y="1233488"/>
                </a:lnTo>
                <a:lnTo>
                  <a:pt x="3151188" y="1200150"/>
                </a:lnTo>
                <a:lnTo>
                  <a:pt x="3335338" y="1376363"/>
                </a:lnTo>
                <a:lnTo>
                  <a:pt x="3151188" y="1550988"/>
                </a:lnTo>
                <a:lnTo>
                  <a:pt x="3119438" y="1519238"/>
                </a:lnTo>
                <a:lnTo>
                  <a:pt x="3249165" y="1397619"/>
                </a:lnTo>
                <a:lnTo>
                  <a:pt x="3191726" y="1397619"/>
                </a:lnTo>
                <a:cubicBezTo>
                  <a:pt x="2742408" y="1397619"/>
                  <a:pt x="2742408" y="1397619"/>
                  <a:pt x="2742408" y="1397619"/>
                </a:cubicBezTo>
                <a:cubicBezTo>
                  <a:pt x="2742408" y="1578300"/>
                  <a:pt x="2705348" y="1748353"/>
                  <a:pt x="2636523" y="1913091"/>
                </a:cubicBezTo>
                <a:cubicBezTo>
                  <a:pt x="2567698" y="2077829"/>
                  <a:pt x="2467108" y="2221311"/>
                  <a:pt x="2340047" y="2348850"/>
                </a:cubicBezTo>
                <a:cubicBezTo>
                  <a:pt x="2218280" y="2476390"/>
                  <a:pt x="2070041" y="2577358"/>
                  <a:pt x="1905920" y="2646442"/>
                </a:cubicBezTo>
                <a:cubicBezTo>
                  <a:pt x="1736505" y="2715526"/>
                  <a:pt x="1556502" y="2752725"/>
                  <a:pt x="1371204" y="2752725"/>
                </a:cubicBezTo>
                <a:cubicBezTo>
                  <a:pt x="1185906" y="2752725"/>
                  <a:pt x="1005902" y="2715526"/>
                  <a:pt x="836487" y="2646442"/>
                </a:cubicBezTo>
                <a:cubicBezTo>
                  <a:pt x="677660" y="2577358"/>
                  <a:pt x="529422" y="2476390"/>
                  <a:pt x="402361" y="2348850"/>
                </a:cubicBezTo>
                <a:cubicBezTo>
                  <a:pt x="275299" y="2221311"/>
                  <a:pt x="180003" y="2077829"/>
                  <a:pt x="111178" y="1913091"/>
                </a:cubicBezTo>
                <a:cubicBezTo>
                  <a:pt x="37059" y="1743038"/>
                  <a:pt x="0" y="1562358"/>
                  <a:pt x="0" y="1376363"/>
                </a:cubicBezTo>
                <a:cubicBezTo>
                  <a:pt x="0" y="1190367"/>
                  <a:pt x="37059" y="1009687"/>
                  <a:pt x="111178" y="839634"/>
                </a:cubicBezTo>
                <a:cubicBezTo>
                  <a:pt x="180003" y="674896"/>
                  <a:pt x="275299" y="531414"/>
                  <a:pt x="402361" y="403875"/>
                </a:cubicBezTo>
                <a:cubicBezTo>
                  <a:pt x="529422" y="276335"/>
                  <a:pt x="677660" y="175367"/>
                  <a:pt x="836487" y="106283"/>
                </a:cubicBezTo>
                <a:cubicBezTo>
                  <a:pt x="1005902" y="37199"/>
                  <a:pt x="1185906" y="0"/>
                  <a:pt x="1371204" y="0"/>
                </a:cubicBezTo>
                <a:close/>
              </a:path>
            </a:pathLst>
          </a:custGeom>
          <a:solidFill>
            <a:srgbClr val="1D47D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4" name="Freeform 9"/>
          <p:cNvSpPr/>
          <p:nvPr>
            <p:custDataLst>
              <p:tags r:id="rId2"/>
            </p:custDataLst>
          </p:nvPr>
        </p:nvSpPr>
        <p:spPr bwMode="auto">
          <a:xfrm>
            <a:off x="7898130" y="1277620"/>
            <a:ext cx="2743200" cy="2752725"/>
          </a:xfrm>
          <a:custGeom>
            <a:avLst/>
            <a:gdLst>
              <a:gd name="T0" fmla="*/ 259 w 518"/>
              <a:gd name="T1" fmla="*/ 518 h 518"/>
              <a:gd name="T2" fmla="*/ 158 w 518"/>
              <a:gd name="T3" fmla="*/ 498 h 518"/>
              <a:gd name="T4" fmla="*/ 75 w 518"/>
              <a:gd name="T5" fmla="*/ 442 h 518"/>
              <a:gd name="T6" fmla="*/ 20 w 518"/>
              <a:gd name="T7" fmla="*/ 360 h 518"/>
              <a:gd name="T8" fmla="*/ 0 w 518"/>
              <a:gd name="T9" fmla="*/ 259 h 518"/>
              <a:gd name="T10" fmla="*/ 20 w 518"/>
              <a:gd name="T11" fmla="*/ 158 h 518"/>
              <a:gd name="T12" fmla="*/ 75 w 518"/>
              <a:gd name="T13" fmla="*/ 76 h 518"/>
              <a:gd name="T14" fmla="*/ 158 w 518"/>
              <a:gd name="T15" fmla="*/ 20 h 518"/>
              <a:gd name="T16" fmla="*/ 259 w 518"/>
              <a:gd name="T17" fmla="*/ 0 h 518"/>
              <a:gd name="T18" fmla="*/ 359 w 518"/>
              <a:gd name="T19" fmla="*/ 20 h 518"/>
              <a:gd name="T20" fmla="*/ 442 w 518"/>
              <a:gd name="T21" fmla="*/ 76 h 518"/>
              <a:gd name="T22" fmla="*/ 436 w 518"/>
              <a:gd name="T23" fmla="*/ 82 h 518"/>
              <a:gd name="T24" fmla="*/ 356 w 518"/>
              <a:gd name="T25" fmla="*/ 28 h 518"/>
              <a:gd name="T26" fmla="*/ 259 w 518"/>
              <a:gd name="T27" fmla="*/ 8 h 518"/>
              <a:gd name="T28" fmla="*/ 161 w 518"/>
              <a:gd name="T29" fmla="*/ 28 h 518"/>
              <a:gd name="T30" fmla="*/ 81 w 518"/>
              <a:gd name="T31" fmla="*/ 82 h 518"/>
              <a:gd name="T32" fmla="*/ 27 w 518"/>
              <a:gd name="T33" fmla="*/ 161 h 518"/>
              <a:gd name="T34" fmla="*/ 8 w 518"/>
              <a:gd name="T35" fmla="*/ 259 h 518"/>
              <a:gd name="T36" fmla="*/ 27 w 518"/>
              <a:gd name="T37" fmla="*/ 357 h 518"/>
              <a:gd name="T38" fmla="*/ 81 w 518"/>
              <a:gd name="T39" fmla="*/ 437 h 518"/>
              <a:gd name="T40" fmla="*/ 161 w 518"/>
              <a:gd name="T41" fmla="*/ 490 h 518"/>
              <a:gd name="T42" fmla="*/ 259 w 518"/>
              <a:gd name="T43" fmla="*/ 510 h 518"/>
              <a:gd name="T44" fmla="*/ 356 w 518"/>
              <a:gd name="T45" fmla="*/ 490 h 518"/>
              <a:gd name="T46" fmla="*/ 436 w 518"/>
              <a:gd name="T47" fmla="*/ 437 h 518"/>
              <a:gd name="T48" fmla="*/ 490 w 518"/>
              <a:gd name="T49" fmla="*/ 357 h 518"/>
              <a:gd name="T50" fmla="*/ 510 w 518"/>
              <a:gd name="T51" fmla="*/ 259 h 518"/>
              <a:gd name="T52" fmla="*/ 518 w 518"/>
              <a:gd name="T53" fmla="*/ 259 h 518"/>
              <a:gd name="T54" fmla="*/ 497 w 518"/>
              <a:gd name="T55" fmla="*/ 360 h 518"/>
              <a:gd name="T56" fmla="*/ 442 w 518"/>
              <a:gd name="T57" fmla="*/ 442 h 518"/>
              <a:gd name="T58" fmla="*/ 359 w 518"/>
              <a:gd name="T59" fmla="*/ 498 h 518"/>
              <a:gd name="T60" fmla="*/ 259 w 518"/>
              <a:gd name="T61" fmla="*/ 518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8" h="518">
                <a:moveTo>
                  <a:pt x="259" y="518"/>
                </a:moveTo>
                <a:cubicBezTo>
                  <a:pt x="224" y="518"/>
                  <a:pt x="190" y="511"/>
                  <a:pt x="158" y="498"/>
                </a:cubicBezTo>
                <a:cubicBezTo>
                  <a:pt x="127" y="485"/>
                  <a:pt x="99" y="466"/>
                  <a:pt x="75" y="442"/>
                </a:cubicBezTo>
                <a:cubicBezTo>
                  <a:pt x="52" y="418"/>
                  <a:pt x="33" y="391"/>
                  <a:pt x="20" y="360"/>
                </a:cubicBezTo>
                <a:cubicBezTo>
                  <a:pt x="6" y="328"/>
                  <a:pt x="0" y="294"/>
                  <a:pt x="0" y="259"/>
                </a:cubicBezTo>
                <a:cubicBezTo>
                  <a:pt x="0" y="224"/>
                  <a:pt x="6" y="190"/>
                  <a:pt x="20" y="158"/>
                </a:cubicBezTo>
                <a:cubicBezTo>
                  <a:pt x="33" y="127"/>
                  <a:pt x="52" y="100"/>
                  <a:pt x="75" y="76"/>
                </a:cubicBezTo>
                <a:cubicBezTo>
                  <a:pt x="99" y="52"/>
                  <a:pt x="127" y="33"/>
                  <a:pt x="158" y="20"/>
                </a:cubicBezTo>
                <a:cubicBezTo>
                  <a:pt x="190" y="7"/>
                  <a:pt x="224" y="0"/>
                  <a:pt x="259" y="0"/>
                </a:cubicBezTo>
                <a:cubicBezTo>
                  <a:pt x="294" y="0"/>
                  <a:pt x="327" y="7"/>
                  <a:pt x="359" y="20"/>
                </a:cubicBezTo>
                <a:cubicBezTo>
                  <a:pt x="390" y="33"/>
                  <a:pt x="418" y="52"/>
                  <a:pt x="442" y="76"/>
                </a:cubicBezTo>
                <a:cubicBezTo>
                  <a:pt x="436" y="82"/>
                  <a:pt x="436" y="82"/>
                  <a:pt x="436" y="82"/>
                </a:cubicBezTo>
                <a:cubicBezTo>
                  <a:pt x="413" y="58"/>
                  <a:pt x="386" y="40"/>
                  <a:pt x="356" y="28"/>
                </a:cubicBezTo>
                <a:cubicBezTo>
                  <a:pt x="325" y="15"/>
                  <a:pt x="292" y="8"/>
                  <a:pt x="259" y="8"/>
                </a:cubicBezTo>
                <a:cubicBezTo>
                  <a:pt x="225" y="8"/>
                  <a:pt x="192" y="15"/>
                  <a:pt x="161" y="28"/>
                </a:cubicBezTo>
                <a:cubicBezTo>
                  <a:pt x="131" y="40"/>
                  <a:pt x="104" y="58"/>
                  <a:pt x="81" y="82"/>
                </a:cubicBezTo>
                <a:cubicBezTo>
                  <a:pt x="58" y="105"/>
                  <a:pt x="40" y="131"/>
                  <a:pt x="27" y="161"/>
                </a:cubicBezTo>
                <a:cubicBezTo>
                  <a:pt x="14" y="192"/>
                  <a:pt x="8" y="225"/>
                  <a:pt x="8" y="259"/>
                </a:cubicBezTo>
                <a:cubicBezTo>
                  <a:pt x="8" y="293"/>
                  <a:pt x="14" y="326"/>
                  <a:pt x="27" y="357"/>
                </a:cubicBezTo>
                <a:cubicBezTo>
                  <a:pt x="40" y="387"/>
                  <a:pt x="58" y="413"/>
                  <a:pt x="81" y="437"/>
                </a:cubicBezTo>
                <a:cubicBezTo>
                  <a:pt x="104" y="460"/>
                  <a:pt x="131" y="478"/>
                  <a:pt x="161" y="490"/>
                </a:cubicBezTo>
                <a:cubicBezTo>
                  <a:pt x="192" y="503"/>
                  <a:pt x="225" y="510"/>
                  <a:pt x="259" y="510"/>
                </a:cubicBezTo>
                <a:cubicBezTo>
                  <a:pt x="292" y="510"/>
                  <a:pt x="325" y="503"/>
                  <a:pt x="356" y="490"/>
                </a:cubicBezTo>
                <a:cubicBezTo>
                  <a:pt x="386" y="478"/>
                  <a:pt x="413" y="460"/>
                  <a:pt x="436" y="437"/>
                </a:cubicBezTo>
                <a:cubicBezTo>
                  <a:pt x="459" y="413"/>
                  <a:pt x="477" y="387"/>
                  <a:pt x="490" y="357"/>
                </a:cubicBezTo>
                <a:cubicBezTo>
                  <a:pt x="503" y="326"/>
                  <a:pt x="510" y="293"/>
                  <a:pt x="510" y="259"/>
                </a:cubicBezTo>
                <a:cubicBezTo>
                  <a:pt x="518" y="259"/>
                  <a:pt x="518" y="259"/>
                  <a:pt x="518" y="259"/>
                </a:cubicBezTo>
                <a:cubicBezTo>
                  <a:pt x="518" y="294"/>
                  <a:pt x="511" y="328"/>
                  <a:pt x="497" y="360"/>
                </a:cubicBezTo>
                <a:cubicBezTo>
                  <a:pt x="484" y="391"/>
                  <a:pt x="465" y="418"/>
                  <a:pt x="442" y="442"/>
                </a:cubicBezTo>
                <a:cubicBezTo>
                  <a:pt x="418" y="466"/>
                  <a:pt x="390" y="485"/>
                  <a:pt x="359" y="498"/>
                </a:cubicBezTo>
                <a:cubicBezTo>
                  <a:pt x="327" y="511"/>
                  <a:pt x="294" y="518"/>
                  <a:pt x="259" y="518"/>
                </a:cubicBezTo>
                <a:close/>
              </a:path>
            </a:pathLst>
          </a:custGeom>
          <a:solidFill>
            <a:srgbClr val="637DF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5" name="Oval 14"/>
          <p:cNvSpPr/>
          <p:nvPr>
            <p:custDataLst>
              <p:tags r:id="rId3"/>
            </p:custDataLst>
          </p:nvPr>
        </p:nvSpPr>
        <p:spPr>
          <a:xfrm>
            <a:off x="1483995" y="1530985"/>
            <a:ext cx="2246630" cy="2246630"/>
          </a:xfrm>
          <a:prstGeom prst="ellipse">
            <a:avLst/>
          </a:prstGeom>
          <a:solidFill>
            <a:srgbClr val="347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6" name="Oval 15"/>
          <p:cNvSpPr/>
          <p:nvPr>
            <p:custDataLst>
              <p:tags r:id="rId4"/>
            </p:custDataLst>
          </p:nvPr>
        </p:nvSpPr>
        <p:spPr>
          <a:xfrm>
            <a:off x="4810125" y="1530985"/>
            <a:ext cx="2246630" cy="2246630"/>
          </a:xfrm>
          <a:prstGeom prst="ellipse">
            <a:avLst/>
          </a:prstGeom>
          <a:solidFill>
            <a:srgbClr val="1D47D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Freeform: Shape 17"/>
          <p:cNvSpPr/>
          <p:nvPr>
            <p:custDataLst>
              <p:tags r:id="rId5"/>
            </p:custDataLst>
          </p:nvPr>
        </p:nvSpPr>
        <p:spPr bwMode="auto">
          <a:xfrm>
            <a:off x="1236980" y="1277620"/>
            <a:ext cx="3330575" cy="2752725"/>
          </a:xfrm>
          <a:custGeom>
            <a:avLst/>
            <a:gdLst>
              <a:gd name="connsiteX0" fmla="*/ 1371204 w 3330576"/>
              <a:gd name="connsiteY0" fmla="*/ 0 h 2752725"/>
              <a:gd name="connsiteX1" fmla="*/ 1905920 w 3330576"/>
              <a:gd name="connsiteY1" fmla="*/ 106283 h 2752725"/>
              <a:gd name="connsiteX2" fmla="*/ 2340047 w 3330576"/>
              <a:gd name="connsiteY2" fmla="*/ 403875 h 2752725"/>
              <a:gd name="connsiteX3" fmla="*/ 2308281 w 3330576"/>
              <a:gd name="connsiteY3" fmla="*/ 435759 h 2752725"/>
              <a:gd name="connsiteX4" fmla="*/ 1890038 w 3330576"/>
              <a:gd name="connsiteY4" fmla="*/ 148796 h 2752725"/>
              <a:gd name="connsiteX5" fmla="*/ 1371204 w 3330576"/>
              <a:gd name="connsiteY5" fmla="*/ 42513 h 2752725"/>
              <a:gd name="connsiteX6" fmla="*/ 852370 w 3330576"/>
              <a:gd name="connsiteY6" fmla="*/ 148796 h 2752725"/>
              <a:gd name="connsiteX7" fmla="*/ 428832 w 3330576"/>
              <a:gd name="connsiteY7" fmla="*/ 435759 h 2752725"/>
              <a:gd name="connsiteX8" fmla="*/ 148238 w 3330576"/>
              <a:gd name="connsiteY8" fmla="*/ 855577 h 2752725"/>
              <a:gd name="connsiteX9" fmla="*/ 42354 w 3330576"/>
              <a:gd name="connsiteY9" fmla="*/ 1376363 h 2752725"/>
              <a:gd name="connsiteX10" fmla="*/ 148238 w 3330576"/>
              <a:gd name="connsiteY10" fmla="*/ 1897148 h 2752725"/>
              <a:gd name="connsiteX11" fmla="*/ 428832 w 3330576"/>
              <a:gd name="connsiteY11" fmla="*/ 2322280 h 2752725"/>
              <a:gd name="connsiteX12" fmla="*/ 852370 w 3330576"/>
              <a:gd name="connsiteY12" fmla="*/ 2603929 h 2752725"/>
              <a:gd name="connsiteX13" fmla="*/ 1371204 w 3330576"/>
              <a:gd name="connsiteY13" fmla="*/ 2710212 h 2752725"/>
              <a:gd name="connsiteX14" fmla="*/ 1890038 w 3330576"/>
              <a:gd name="connsiteY14" fmla="*/ 2603929 h 2752725"/>
              <a:gd name="connsiteX15" fmla="*/ 2308281 w 3330576"/>
              <a:gd name="connsiteY15" fmla="*/ 2322280 h 2752725"/>
              <a:gd name="connsiteX16" fmla="*/ 2594170 w 3330576"/>
              <a:gd name="connsiteY16" fmla="*/ 1897148 h 2752725"/>
              <a:gd name="connsiteX17" fmla="*/ 2700054 w 3330576"/>
              <a:gd name="connsiteY17" fmla="*/ 1376363 h 2752725"/>
              <a:gd name="connsiteX18" fmla="*/ 2700054 w 3330576"/>
              <a:gd name="connsiteY18" fmla="*/ 1355106 h 2752725"/>
              <a:gd name="connsiteX19" fmla="*/ 3214256 w 3330576"/>
              <a:gd name="connsiteY19" fmla="*/ 1355106 h 2752725"/>
              <a:gd name="connsiteX20" fmla="*/ 3249165 w 3330576"/>
              <a:gd name="connsiteY20" fmla="*/ 1355106 h 2752725"/>
              <a:gd name="connsiteX21" fmla="*/ 3119438 w 3330576"/>
              <a:gd name="connsiteY21" fmla="*/ 1233488 h 2752725"/>
              <a:gd name="connsiteX22" fmla="*/ 3144838 w 3330576"/>
              <a:gd name="connsiteY22" fmla="*/ 1200150 h 2752725"/>
              <a:gd name="connsiteX23" fmla="*/ 3330576 w 3330576"/>
              <a:gd name="connsiteY23" fmla="*/ 1376363 h 2752725"/>
              <a:gd name="connsiteX24" fmla="*/ 3144838 w 3330576"/>
              <a:gd name="connsiteY24" fmla="*/ 1550988 h 2752725"/>
              <a:gd name="connsiteX25" fmla="*/ 3119438 w 3330576"/>
              <a:gd name="connsiteY25" fmla="*/ 1519238 h 2752725"/>
              <a:gd name="connsiteX26" fmla="*/ 3249165 w 3330576"/>
              <a:gd name="connsiteY26" fmla="*/ 1397619 h 2752725"/>
              <a:gd name="connsiteX27" fmla="*/ 3191726 w 3330576"/>
              <a:gd name="connsiteY27" fmla="*/ 1397619 h 2752725"/>
              <a:gd name="connsiteX28" fmla="*/ 2742408 w 3330576"/>
              <a:gd name="connsiteY28" fmla="*/ 1397619 h 2752725"/>
              <a:gd name="connsiteX29" fmla="*/ 2636523 w 3330576"/>
              <a:gd name="connsiteY29" fmla="*/ 1913091 h 2752725"/>
              <a:gd name="connsiteX30" fmla="*/ 2340047 w 3330576"/>
              <a:gd name="connsiteY30" fmla="*/ 2348850 h 2752725"/>
              <a:gd name="connsiteX31" fmla="*/ 1905920 w 3330576"/>
              <a:gd name="connsiteY31" fmla="*/ 2646442 h 2752725"/>
              <a:gd name="connsiteX32" fmla="*/ 1371204 w 3330576"/>
              <a:gd name="connsiteY32" fmla="*/ 2752725 h 2752725"/>
              <a:gd name="connsiteX33" fmla="*/ 836487 w 3330576"/>
              <a:gd name="connsiteY33" fmla="*/ 2646442 h 2752725"/>
              <a:gd name="connsiteX34" fmla="*/ 402361 w 3330576"/>
              <a:gd name="connsiteY34" fmla="*/ 2348850 h 2752725"/>
              <a:gd name="connsiteX35" fmla="*/ 105884 w 3330576"/>
              <a:gd name="connsiteY35" fmla="*/ 1913091 h 2752725"/>
              <a:gd name="connsiteX36" fmla="*/ 0 w 3330576"/>
              <a:gd name="connsiteY36" fmla="*/ 1376363 h 2752725"/>
              <a:gd name="connsiteX37" fmla="*/ 105884 w 3330576"/>
              <a:gd name="connsiteY37" fmla="*/ 839634 h 2752725"/>
              <a:gd name="connsiteX38" fmla="*/ 402361 w 3330576"/>
              <a:gd name="connsiteY38" fmla="*/ 403875 h 2752725"/>
              <a:gd name="connsiteX39" fmla="*/ 836487 w 3330576"/>
              <a:gd name="connsiteY39" fmla="*/ 106283 h 2752725"/>
              <a:gd name="connsiteX40" fmla="*/ 1371204 w 3330576"/>
              <a:gd name="connsiteY40" fmla="*/ 0 h 275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330576" h="2752725">
                <a:moveTo>
                  <a:pt x="1371204" y="0"/>
                </a:moveTo>
                <a:cubicBezTo>
                  <a:pt x="1556502" y="0"/>
                  <a:pt x="1736505" y="37199"/>
                  <a:pt x="1905920" y="106283"/>
                </a:cubicBezTo>
                <a:cubicBezTo>
                  <a:pt x="2070041" y="175367"/>
                  <a:pt x="2212985" y="276335"/>
                  <a:pt x="2340047" y="403875"/>
                </a:cubicBezTo>
                <a:cubicBezTo>
                  <a:pt x="2308281" y="435759"/>
                  <a:pt x="2308281" y="435759"/>
                  <a:pt x="2308281" y="435759"/>
                </a:cubicBezTo>
                <a:cubicBezTo>
                  <a:pt x="2186514" y="308220"/>
                  <a:pt x="2043570" y="212566"/>
                  <a:pt x="1890038" y="148796"/>
                </a:cubicBezTo>
                <a:cubicBezTo>
                  <a:pt x="1725917" y="79712"/>
                  <a:pt x="1551207" y="42513"/>
                  <a:pt x="1371204" y="42513"/>
                </a:cubicBezTo>
                <a:cubicBezTo>
                  <a:pt x="1191200" y="42513"/>
                  <a:pt x="1016491" y="79712"/>
                  <a:pt x="852370" y="148796"/>
                </a:cubicBezTo>
                <a:cubicBezTo>
                  <a:pt x="693543" y="212566"/>
                  <a:pt x="550599" y="308220"/>
                  <a:pt x="428832" y="435759"/>
                </a:cubicBezTo>
                <a:cubicBezTo>
                  <a:pt x="307065" y="557985"/>
                  <a:pt x="211769" y="696152"/>
                  <a:pt x="148238" y="855577"/>
                </a:cubicBezTo>
                <a:cubicBezTo>
                  <a:pt x="79413" y="1020315"/>
                  <a:pt x="42354" y="1195682"/>
                  <a:pt x="42354" y="1376363"/>
                </a:cubicBezTo>
                <a:cubicBezTo>
                  <a:pt x="42354" y="1557043"/>
                  <a:pt x="79413" y="1732410"/>
                  <a:pt x="148238" y="1897148"/>
                </a:cubicBezTo>
                <a:cubicBezTo>
                  <a:pt x="211769" y="2056573"/>
                  <a:pt x="307065" y="2194740"/>
                  <a:pt x="428832" y="2322280"/>
                </a:cubicBezTo>
                <a:cubicBezTo>
                  <a:pt x="550599" y="2444505"/>
                  <a:pt x="693543" y="2540159"/>
                  <a:pt x="852370" y="2603929"/>
                </a:cubicBezTo>
                <a:cubicBezTo>
                  <a:pt x="1016491" y="2673013"/>
                  <a:pt x="1191200" y="2710212"/>
                  <a:pt x="1371204" y="2710212"/>
                </a:cubicBezTo>
                <a:cubicBezTo>
                  <a:pt x="1551207" y="2710212"/>
                  <a:pt x="1725917" y="2673013"/>
                  <a:pt x="1890038" y="2603929"/>
                </a:cubicBezTo>
                <a:cubicBezTo>
                  <a:pt x="2043570" y="2540159"/>
                  <a:pt x="2186514" y="2444505"/>
                  <a:pt x="2308281" y="2322280"/>
                </a:cubicBezTo>
                <a:cubicBezTo>
                  <a:pt x="2430049" y="2194740"/>
                  <a:pt x="2530639" y="2056573"/>
                  <a:pt x="2594170" y="1897148"/>
                </a:cubicBezTo>
                <a:cubicBezTo>
                  <a:pt x="2662994" y="1732410"/>
                  <a:pt x="2700054" y="1557043"/>
                  <a:pt x="2700054" y="1376363"/>
                </a:cubicBezTo>
                <a:cubicBezTo>
                  <a:pt x="2700054" y="1355106"/>
                  <a:pt x="2700054" y="1355106"/>
                  <a:pt x="2700054" y="1355106"/>
                </a:cubicBezTo>
                <a:cubicBezTo>
                  <a:pt x="2993883" y="1355106"/>
                  <a:pt x="3140799" y="1355106"/>
                  <a:pt x="3214256" y="1355106"/>
                </a:cubicBezTo>
                <a:lnTo>
                  <a:pt x="3249165" y="1355106"/>
                </a:lnTo>
                <a:lnTo>
                  <a:pt x="3119438" y="1233488"/>
                </a:lnTo>
                <a:lnTo>
                  <a:pt x="3144838" y="1200150"/>
                </a:lnTo>
                <a:lnTo>
                  <a:pt x="3330576" y="1376363"/>
                </a:lnTo>
                <a:lnTo>
                  <a:pt x="3144838" y="1550988"/>
                </a:lnTo>
                <a:lnTo>
                  <a:pt x="3119438" y="1519238"/>
                </a:lnTo>
                <a:lnTo>
                  <a:pt x="3249165" y="1397619"/>
                </a:lnTo>
                <a:lnTo>
                  <a:pt x="3191726" y="1397619"/>
                </a:lnTo>
                <a:cubicBezTo>
                  <a:pt x="2742408" y="1397619"/>
                  <a:pt x="2742408" y="1397619"/>
                  <a:pt x="2742408" y="1397619"/>
                </a:cubicBezTo>
                <a:cubicBezTo>
                  <a:pt x="2737114" y="1578300"/>
                  <a:pt x="2705348" y="1748353"/>
                  <a:pt x="2636523" y="1913091"/>
                </a:cubicBezTo>
                <a:cubicBezTo>
                  <a:pt x="2567698" y="2077829"/>
                  <a:pt x="2467108" y="2221311"/>
                  <a:pt x="2340047" y="2348850"/>
                </a:cubicBezTo>
                <a:cubicBezTo>
                  <a:pt x="2212985" y="2476390"/>
                  <a:pt x="2070041" y="2577358"/>
                  <a:pt x="1905920" y="2646442"/>
                </a:cubicBezTo>
                <a:cubicBezTo>
                  <a:pt x="1736505" y="2715526"/>
                  <a:pt x="1556502" y="2752725"/>
                  <a:pt x="1371204" y="2752725"/>
                </a:cubicBezTo>
                <a:cubicBezTo>
                  <a:pt x="1185906" y="2752725"/>
                  <a:pt x="1005902" y="2715526"/>
                  <a:pt x="836487" y="2646442"/>
                </a:cubicBezTo>
                <a:cubicBezTo>
                  <a:pt x="672366" y="2577358"/>
                  <a:pt x="529422" y="2476390"/>
                  <a:pt x="402361" y="2348850"/>
                </a:cubicBezTo>
                <a:cubicBezTo>
                  <a:pt x="275300" y="2221311"/>
                  <a:pt x="174709" y="2077829"/>
                  <a:pt x="105884" y="1913091"/>
                </a:cubicBezTo>
                <a:cubicBezTo>
                  <a:pt x="37060" y="1743038"/>
                  <a:pt x="0" y="1562358"/>
                  <a:pt x="0" y="1376363"/>
                </a:cubicBezTo>
                <a:cubicBezTo>
                  <a:pt x="0" y="1190367"/>
                  <a:pt x="37060" y="1009687"/>
                  <a:pt x="105884" y="839634"/>
                </a:cubicBezTo>
                <a:cubicBezTo>
                  <a:pt x="174709" y="674896"/>
                  <a:pt x="275300" y="531414"/>
                  <a:pt x="402361" y="403875"/>
                </a:cubicBezTo>
                <a:cubicBezTo>
                  <a:pt x="529422" y="276335"/>
                  <a:pt x="672366" y="175367"/>
                  <a:pt x="836487" y="106283"/>
                </a:cubicBezTo>
                <a:cubicBezTo>
                  <a:pt x="1005902" y="37199"/>
                  <a:pt x="1185906" y="0"/>
                  <a:pt x="1371204" y="0"/>
                </a:cubicBezTo>
                <a:close/>
              </a:path>
            </a:pathLst>
          </a:custGeom>
          <a:solidFill>
            <a:srgbClr val="3478F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noAutofit/>
          </a:bodyPr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63905" y="4451350"/>
            <a:ext cx="10760710" cy="1733550"/>
            <a:chOff x="854" y="7060"/>
            <a:chExt cx="16946" cy="2730"/>
          </a:xfrm>
        </p:grpSpPr>
        <p:sp>
          <p:nvSpPr>
            <p:cNvPr id="137" name="右箭头 136"/>
            <p:cNvSpPr/>
            <p:nvPr/>
          </p:nvSpPr>
          <p:spPr>
            <a:xfrm>
              <a:off x="1203" y="9442"/>
              <a:ext cx="16270" cy="243"/>
            </a:xfrm>
            <a:prstGeom prst="rightArrow">
              <a:avLst>
                <a:gd name="adj1" fmla="val 33333"/>
                <a:gd name="adj2" fmla="val 93415"/>
              </a:avLst>
            </a:prstGeom>
            <a:solidFill>
              <a:srgbClr val="1D47D9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298" y="7109"/>
              <a:ext cx="1999" cy="2681"/>
              <a:chOff x="4818" y="7109"/>
              <a:chExt cx="1999" cy="2681"/>
            </a:xfrm>
          </p:grpSpPr>
          <p:cxnSp>
            <p:nvCxnSpPr>
              <p:cNvPr id="90" name="Straight Connector 32"/>
              <p:cNvCxnSpPr/>
              <p:nvPr>
                <p:custDataLst>
                  <p:tags r:id="rId6"/>
                </p:custDataLst>
              </p:nvPr>
            </p:nvCxnSpPr>
            <p:spPr>
              <a:xfrm flipV="1">
                <a:off x="5038" y="7109"/>
                <a:ext cx="0" cy="2460"/>
              </a:xfrm>
              <a:prstGeom prst="line">
                <a:avLst/>
              </a:prstGeom>
              <a:ln w="9525" cap="flat" cmpd="sng" algn="ctr">
                <a:solidFill>
                  <a:srgbClr val="3478F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93" name="Freeform 2123"/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5327" y="7176"/>
                <a:ext cx="663" cy="722"/>
              </a:xfrm>
              <a:custGeom>
                <a:avLst/>
                <a:gdLst>
                  <a:gd name="T0" fmla="*/ 24 w 148"/>
                  <a:gd name="T1" fmla="*/ 74 h 160"/>
                  <a:gd name="T2" fmla="*/ 56 w 148"/>
                  <a:gd name="T3" fmla="*/ 148 h 160"/>
                  <a:gd name="T4" fmla="*/ 62 w 148"/>
                  <a:gd name="T5" fmla="*/ 151 h 160"/>
                  <a:gd name="T6" fmla="*/ 65 w 148"/>
                  <a:gd name="T7" fmla="*/ 160 h 160"/>
                  <a:gd name="T8" fmla="*/ 86 w 148"/>
                  <a:gd name="T9" fmla="*/ 157 h 160"/>
                  <a:gd name="T10" fmla="*/ 89 w 148"/>
                  <a:gd name="T11" fmla="*/ 151 h 160"/>
                  <a:gd name="T12" fmla="*/ 92 w 148"/>
                  <a:gd name="T13" fmla="*/ 121 h 160"/>
                  <a:gd name="T14" fmla="*/ 74 w 148"/>
                  <a:gd name="T15" fmla="*/ 24 h 160"/>
                  <a:gd name="T16" fmla="*/ 80 w 148"/>
                  <a:gd name="T17" fmla="*/ 148 h 160"/>
                  <a:gd name="T18" fmla="*/ 68 w 148"/>
                  <a:gd name="T19" fmla="*/ 154 h 160"/>
                  <a:gd name="T20" fmla="*/ 65 w 148"/>
                  <a:gd name="T21" fmla="*/ 145 h 160"/>
                  <a:gd name="T22" fmla="*/ 62 w 148"/>
                  <a:gd name="T23" fmla="*/ 130 h 160"/>
                  <a:gd name="T24" fmla="*/ 86 w 148"/>
                  <a:gd name="T25" fmla="*/ 145 h 160"/>
                  <a:gd name="T26" fmla="*/ 88 w 148"/>
                  <a:gd name="T27" fmla="*/ 116 h 160"/>
                  <a:gd name="T28" fmla="*/ 86 w 148"/>
                  <a:gd name="T29" fmla="*/ 124 h 160"/>
                  <a:gd name="T30" fmla="*/ 62 w 148"/>
                  <a:gd name="T31" fmla="*/ 119 h 160"/>
                  <a:gd name="T32" fmla="*/ 30 w 148"/>
                  <a:gd name="T33" fmla="*/ 74 h 160"/>
                  <a:gd name="T34" fmla="*/ 119 w 148"/>
                  <a:gd name="T35" fmla="*/ 74 h 160"/>
                  <a:gd name="T36" fmla="*/ 71 w 148"/>
                  <a:gd name="T37" fmla="*/ 15 h 160"/>
                  <a:gd name="T38" fmla="*/ 74 w 148"/>
                  <a:gd name="T39" fmla="*/ 0 h 160"/>
                  <a:gd name="T40" fmla="*/ 77 w 148"/>
                  <a:gd name="T41" fmla="*/ 15 h 160"/>
                  <a:gd name="T42" fmla="*/ 71 w 148"/>
                  <a:gd name="T43" fmla="*/ 15 h 160"/>
                  <a:gd name="T44" fmla="*/ 145 w 148"/>
                  <a:gd name="T45" fmla="*/ 77 h 160"/>
                  <a:gd name="T46" fmla="*/ 130 w 148"/>
                  <a:gd name="T47" fmla="*/ 74 h 160"/>
                  <a:gd name="T48" fmla="*/ 145 w 148"/>
                  <a:gd name="T49" fmla="*/ 71 h 160"/>
                  <a:gd name="T50" fmla="*/ 18 w 148"/>
                  <a:gd name="T51" fmla="*/ 74 h 160"/>
                  <a:gd name="T52" fmla="*/ 3 w 148"/>
                  <a:gd name="T53" fmla="*/ 77 h 160"/>
                  <a:gd name="T54" fmla="*/ 3 w 148"/>
                  <a:gd name="T55" fmla="*/ 71 h 160"/>
                  <a:gd name="T56" fmla="*/ 18 w 148"/>
                  <a:gd name="T57" fmla="*/ 74 h 160"/>
                  <a:gd name="T58" fmla="*/ 126 w 148"/>
                  <a:gd name="T59" fmla="*/ 26 h 160"/>
                  <a:gd name="T60" fmla="*/ 116 w 148"/>
                  <a:gd name="T61" fmla="*/ 35 h 160"/>
                  <a:gd name="T62" fmla="*/ 114 w 148"/>
                  <a:gd name="T63" fmla="*/ 30 h 160"/>
                  <a:gd name="T64" fmla="*/ 126 w 148"/>
                  <a:gd name="T65" fmla="*/ 22 h 160"/>
                  <a:gd name="T66" fmla="*/ 34 w 148"/>
                  <a:gd name="T67" fmla="*/ 118 h 160"/>
                  <a:gd name="T68" fmla="*/ 24 w 148"/>
                  <a:gd name="T69" fmla="*/ 127 h 160"/>
                  <a:gd name="T70" fmla="*/ 22 w 148"/>
                  <a:gd name="T71" fmla="*/ 122 h 160"/>
                  <a:gd name="T72" fmla="*/ 34 w 148"/>
                  <a:gd name="T73" fmla="*/ 114 h 160"/>
                  <a:gd name="T74" fmla="*/ 126 w 148"/>
                  <a:gd name="T75" fmla="*/ 126 h 160"/>
                  <a:gd name="T76" fmla="*/ 122 w 148"/>
                  <a:gd name="T77" fmla="*/ 126 h 160"/>
                  <a:gd name="T78" fmla="*/ 114 w 148"/>
                  <a:gd name="T79" fmla="*/ 114 h 160"/>
                  <a:gd name="T80" fmla="*/ 126 w 148"/>
                  <a:gd name="T81" fmla="*/ 122 h 160"/>
                  <a:gd name="T82" fmla="*/ 22 w 148"/>
                  <a:gd name="T83" fmla="*/ 22 h 160"/>
                  <a:gd name="T84" fmla="*/ 34 w 148"/>
                  <a:gd name="T85" fmla="*/ 30 h 160"/>
                  <a:gd name="T86" fmla="*/ 32 w 148"/>
                  <a:gd name="T87" fmla="*/ 35 h 160"/>
                  <a:gd name="T88" fmla="*/ 22 w 148"/>
                  <a:gd name="T89" fmla="*/ 26 h 160"/>
                  <a:gd name="T90" fmla="*/ 74 w 148"/>
                  <a:gd name="T91" fmla="*/ 44 h 160"/>
                  <a:gd name="T92" fmla="*/ 41 w 148"/>
                  <a:gd name="T93" fmla="*/ 77 h 160"/>
                  <a:gd name="T94" fmla="*/ 74 w 148"/>
                  <a:gd name="T95" fmla="*/ 3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8" h="160">
                    <a:moveTo>
                      <a:pt x="74" y="24"/>
                    </a:moveTo>
                    <a:cubicBezTo>
                      <a:pt x="46" y="24"/>
                      <a:pt x="24" y="46"/>
                      <a:pt x="24" y="74"/>
                    </a:cubicBezTo>
                    <a:cubicBezTo>
                      <a:pt x="24" y="95"/>
                      <a:pt x="37" y="114"/>
                      <a:pt x="56" y="121"/>
                    </a:cubicBezTo>
                    <a:cubicBezTo>
                      <a:pt x="56" y="148"/>
                      <a:pt x="56" y="148"/>
                      <a:pt x="56" y="148"/>
                    </a:cubicBezTo>
                    <a:cubicBezTo>
                      <a:pt x="56" y="150"/>
                      <a:pt x="58" y="151"/>
                      <a:pt x="59" y="151"/>
                    </a:cubicBezTo>
                    <a:cubicBezTo>
                      <a:pt x="62" y="151"/>
                      <a:pt x="62" y="151"/>
                      <a:pt x="62" y="151"/>
                    </a:cubicBezTo>
                    <a:cubicBezTo>
                      <a:pt x="62" y="157"/>
                      <a:pt x="62" y="157"/>
                      <a:pt x="62" y="157"/>
                    </a:cubicBezTo>
                    <a:cubicBezTo>
                      <a:pt x="62" y="159"/>
                      <a:pt x="64" y="160"/>
                      <a:pt x="65" y="160"/>
                    </a:cubicBezTo>
                    <a:cubicBezTo>
                      <a:pt x="83" y="160"/>
                      <a:pt x="83" y="160"/>
                      <a:pt x="83" y="160"/>
                    </a:cubicBezTo>
                    <a:cubicBezTo>
                      <a:pt x="85" y="160"/>
                      <a:pt x="86" y="159"/>
                      <a:pt x="86" y="157"/>
                    </a:cubicBezTo>
                    <a:cubicBezTo>
                      <a:pt x="86" y="151"/>
                      <a:pt x="86" y="151"/>
                      <a:pt x="86" y="151"/>
                    </a:cubicBezTo>
                    <a:cubicBezTo>
                      <a:pt x="89" y="151"/>
                      <a:pt x="89" y="151"/>
                      <a:pt x="89" y="151"/>
                    </a:cubicBezTo>
                    <a:cubicBezTo>
                      <a:pt x="91" y="151"/>
                      <a:pt x="92" y="150"/>
                      <a:pt x="92" y="148"/>
                    </a:cubicBezTo>
                    <a:cubicBezTo>
                      <a:pt x="92" y="121"/>
                      <a:pt x="92" y="121"/>
                      <a:pt x="92" y="121"/>
                    </a:cubicBezTo>
                    <a:cubicBezTo>
                      <a:pt x="111" y="114"/>
                      <a:pt x="124" y="95"/>
                      <a:pt x="124" y="74"/>
                    </a:cubicBezTo>
                    <a:cubicBezTo>
                      <a:pt x="124" y="46"/>
                      <a:pt x="102" y="24"/>
                      <a:pt x="74" y="24"/>
                    </a:cubicBezTo>
                    <a:close/>
                    <a:moveTo>
                      <a:pt x="83" y="145"/>
                    </a:moveTo>
                    <a:cubicBezTo>
                      <a:pt x="81" y="145"/>
                      <a:pt x="80" y="147"/>
                      <a:pt x="80" y="148"/>
                    </a:cubicBezTo>
                    <a:cubicBezTo>
                      <a:pt x="80" y="154"/>
                      <a:pt x="80" y="154"/>
                      <a:pt x="80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8" y="148"/>
                      <a:pt x="68" y="148"/>
                      <a:pt x="68" y="148"/>
                    </a:cubicBezTo>
                    <a:cubicBezTo>
                      <a:pt x="68" y="147"/>
                      <a:pt x="67" y="145"/>
                      <a:pt x="65" y="145"/>
                    </a:cubicBezTo>
                    <a:cubicBezTo>
                      <a:pt x="62" y="145"/>
                      <a:pt x="62" y="145"/>
                      <a:pt x="62" y="145"/>
                    </a:cubicBezTo>
                    <a:cubicBezTo>
                      <a:pt x="62" y="130"/>
                      <a:pt x="62" y="130"/>
                      <a:pt x="62" y="130"/>
                    </a:cubicBezTo>
                    <a:cubicBezTo>
                      <a:pt x="86" y="130"/>
                      <a:pt x="86" y="130"/>
                      <a:pt x="86" y="130"/>
                    </a:cubicBezTo>
                    <a:cubicBezTo>
                      <a:pt x="86" y="145"/>
                      <a:pt x="86" y="145"/>
                      <a:pt x="86" y="145"/>
                    </a:cubicBezTo>
                    <a:lnTo>
                      <a:pt x="83" y="145"/>
                    </a:lnTo>
                    <a:close/>
                    <a:moveTo>
                      <a:pt x="88" y="116"/>
                    </a:moveTo>
                    <a:cubicBezTo>
                      <a:pt x="87" y="117"/>
                      <a:pt x="86" y="118"/>
                      <a:pt x="86" y="119"/>
                    </a:cubicBezTo>
                    <a:cubicBezTo>
                      <a:pt x="86" y="124"/>
                      <a:pt x="86" y="124"/>
                      <a:pt x="86" y="124"/>
                    </a:cubicBezTo>
                    <a:cubicBezTo>
                      <a:pt x="62" y="124"/>
                      <a:pt x="62" y="124"/>
                      <a:pt x="62" y="124"/>
                    </a:cubicBezTo>
                    <a:cubicBezTo>
                      <a:pt x="62" y="119"/>
                      <a:pt x="62" y="119"/>
                      <a:pt x="62" y="119"/>
                    </a:cubicBezTo>
                    <a:cubicBezTo>
                      <a:pt x="62" y="118"/>
                      <a:pt x="61" y="117"/>
                      <a:pt x="60" y="116"/>
                    </a:cubicBezTo>
                    <a:cubicBezTo>
                      <a:pt x="42" y="110"/>
                      <a:pt x="30" y="93"/>
                      <a:pt x="30" y="74"/>
                    </a:cubicBezTo>
                    <a:cubicBezTo>
                      <a:pt x="30" y="50"/>
                      <a:pt x="50" y="30"/>
                      <a:pt x="74" y="30"/>
                    </a:cubicBezTo>
                    <a:cubicBezTo>
                      <a:pt x="99" y="30"/>
                      <a:pt x="119" y="50"/>
                      <a:pt x="119" y="74"/>
                    </a:cubicBezTo>
                    <a:cubicBezTo>
                      <a:pt x="119" y="93"/>
                      <a:pt x="106" y="110"/>
                      <a:pt x="88" y="116"/>
                    </a:cubicBezTo>
                    <a:close/>
                    <a:moveTo>
                      <a:pt x="71" y="15"/>
                    </a:moveTo>
                    <a:cubicBezTo>
                      <a:pt x="71" y="3"/>
                      <a:pt x="71" y="3"/>
                      <a:pt x="71" y="3"/>
                    </a:cubicBezTo>
                    <a:cubicBezTo>
                      <a:pt x="71" y="1"/>
                      <a:pt x="72" y="0"/>
                      <a:pt x="74" y="0"/>
                    </a:cubicBezTo>
                    <a:cubicBezTo>
                      <a:pt x="76" y="0"/>
                      <a:pt x="77" y="1"/>
                      <a:pt x="77" y="3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7" y="16"/>
                      <a:pt x="76" y="18"/>
                      <a:pt x="74" y="18"/>
                    </a:cubicBezTo>
                    <a:cubicBezTo>
                      <a:pt x="72" y="18"/>
                      <a:pt x="71" y="16"/>
                      <a:pt x="71" y="15"/>
                    </a:cubicBezTo>
                    <a:close/>
                    <a:moveTo>
                      <a:pt x="148" y="74"/>
                    </a:moveTo>
                    <a:cubicBezTo>
                      <a:pt x="148" y="76"/>
                      <a:pt x="147" y="77"/>
                      <a:pt x="145" y="77"/>
                    </a:cubicBezTo>
                    <a:cubicBezTo>
                      <a:pt x="133" y="77"/>
                      <a:pt x="133" y="77"/>
                      <a:pt x="133" y="77"/>
                    </a:cubicBezTo>
                    <a:cubicBezTo>
                      <a:pt x="132" y="77"/>
                      <a:pt x="130" y="76"/>
                      <a:pt x="130" y="74"/>
                    </a:cubicBezTo>
                    <a:cubicBezTo>
                      <a:pt x="130" y="72"/>
                      <a:pt x="132" y="71"/>
                      <a:pt x="133" y="71"/>
                    </a:cubicBezTo>
                    <a:cubicBezTo>
                      <a:pt x="145" y="71"/>
                      <a:pt x="145" y="71"/>
                      <a:pt x="145" y="71"/>
                    </a:cubicBezTo>
                    <a:cubicBezTo>
                      <a:pt x="147" y="71"/>
                      <a:pt x="148" y="72"/>
                      <a:pt x="148" y="74"/>
                    </a:cubicBezTo>
                    <a:close/>
                    <a:moveTo>
                      <a:pt x="18" y="74"/>
                    </a:moveTo>
                    <a:cubicBezTo>
                      <a:pt x="18" y="76"/>
                      <a:pt x="16" y="77"/>
                      <a:pt x="15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1" y="77"/>
                      <a:pt x="0" y="76"/>
                      <a:pt x="0" y="74"/>
                    </a:cubicBezTo>
                    <a:cubicBezTo>
                      <a:pt x="0" y="72"/>
                      <a:pt x="1" y="71"/>
                      <a:pt x="3" y="71"/>
                    </a:cubicBezTo>
                    <a:cubicBezTo>
                      <a:pt x="15" y="71"/>
                      <a:pt x="15" y="71"/>
                      <a:pt x="15" y="71"/>
                    </a:cubicBezTo>
                    <a:cubicBezTo>
                      <a:pt x="16" y="71"/>
                      <a:pt x="18" y="72"/>
                      <a:pt x="18" y="74"/>
                    </a:cubicBezTo>
                    <a:close/>
                    <a:moveTo>
                      <a:pt x="126" y="22"/>
                    </a:moveTo>
                    <a:cubicBezTo>
                      <a:pt x="128" y="23"/>
                      <a:pt x="128" y="25"/>
                      <a:pt x="126" y="26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7" y="35"/>
                      <a:pt x="117" y="35"/>
                      <a:pt x="116" y="35"/>
                    </a:cubicBezTo>
                    <a:cubicBezTo>
                      <a:pt x="115" y="35"/>
                      <a:pt x="114" y="35"/>
                      <a:pt x="114" y="34"/>
                    </a:cubicBezTo>
                    <a:cubicBezTo>
                      <a:pt x="113" y="33"/>
                      <a:pt x="113" y="31"/>
                      <a:pt x="114" y="30"/>
                    </a:cubicBezTo>
                    <a:cubicBezTo>
                      <a:pt x="122" y="22"/>
                      <a:pt x="122" y="22"/>
                      <a:pt x="122" y="22"/>
                    </a:cubicBezTo>
                    <a:cubicBezTo>
                      <a:pt x="123" y="21"/>
                      <a:pt x="125" y="21"/>
                      <a:pt x="126" y="22"/>
                    </a:cubicBezTo>
                    <a:close/>
                    <a:moveTo>
                      <a:pt x="34" y="114"/>
                    </a:moveTo>
                    <a:cubicBezTo>
                      <a:pt x="35" y="115"/>
                      <a:pt x="35" y="117"/>
                      <a:pt x="34" y="118"/>
                    </a:cubicBezTo>
                    <a:cubicBezTo>
                      <a:pt x="26" y="126"/>
                      <a:pt x="26" y="126"/>
                      <a:pt x="26" y="126"/>
                    </a:cubicBezTo>
                    <a:cubicBezTo>
                      <a:pt x="25" y="127"/>
                      <a:pt x="25" y="127"/>
                      <a:pt x="24" y="127"/>
                    </a:cubicBezTo>
                    <a:cubicBezTo>
                      <a:pt x="23" y="127"/>
                      <a:pt x="22" y="127"/>
                      <a:pt x="22" y="126"/>
                    </a:cubicBezTo>
                    <a:cubicBezTo>
                      <a:pt x="21" y="125"/>
                      <a:pt x="21" y="123"/>
                      <a:pt x="22" y="122"/>
                    </a:cubicBezTo>
                    <a:cubicBezTo>
                      <a:pt x="30" y="114"/>
                      <a:pt x="30" y="114"/>
                      <a:pt x="30" y="114"/>
                    </a:cubicBezTo>
                    <a:cubicBezTo>
                      <a:pt x="31" y="113"/>
                      <a:pt x="33" y="113"/>
                      <a:pt x="34" y="114"/>
                    </a:cubicBezTo>
                    <a:close/>
                    <a:moveTo>
                      <a:pt x="126" y="122"/>
                    </a:moveTo>
                    <a:cubicBezTo>
                      <a:pt x="128" y="123"/>
                      <a:pt x="128" y="125"/>
                      <a:pt x="126" y="126"/>
                    </a:cubicBezTo>
                    <a:cubicBezTo>
                      <a:pt x="126" y="127"/>
                      <a:pt x="125" y="127"/>
                      <a:pt x="124" y="127"/>
                    </a:cubicBezTo>
                    <a:cubicBezTo>
                      <a:pt x="124" y="127"/>
                      <a:pt x="123" y="127"/>
                      <a:pt x="122" y="126"/>
                    </a:cubicBezTo>
                    <a:cubicBezTo>
                      <a:pt x="114" y="118"/>
                      <a:pt x="114" y="118"/>
                      <a:pt x="114" y="118"/>
                    </a:cubicBezTo>
                    <a:cubicBezTo>
                      <a:pt x="113" y="117"/>
                      <a:pt x="113" y="115"/>
                      <a:pt x="114" y="114"/>
                    </a:cubicBezTo>
                    <a:cubicBezTo>
                      <a:pt x="115" y="113"/>
                      <a:pt x="117" y="113"/>
                      <a:pt x="118" y="114"/>
                    </a:cubicBezTo>
                    <a:lnTo>
                      <a:pt x="126" y="122"/>
                    </a:lnTo>
                    <a:close/>
                    <a:moveTo>
                      <a:pt x="22" y="26"/>
                    </a:moveTo>
                    <a:cubicBezTo>
                      <a:pt x="21" y="25"/>
                      <a:pt x="21" y="23"/>
                      <a:pt x="22" y="22"/>
                    </a:cubicBezTo>
                    <a:cubicBezTo>
                      <a:pt x="23" y="21"/>
                      <a:pt x="25" y="21"/>
                      <a:pt x="26" y="22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5" y="31"/>
                      <a:pt x="35" y="33"/>
                      <a:pt x="34" y="34"/>
                    </a:cubicBezTo>
                    <a:cubicBezTo>
                      <a:pt x="34" y="35"/>
                      <a:pt x="33" y="35"/>
                      <a:pt x="32" y="35"/>
                    </a:cubicBezTo>
                    <a:cubicBezTo>
                      <a:pt x="31" y="35"/>
                      <a:pt x="31" y="35"/>
                      <a:pt x="30" y="34"/>
                    </a:cubicBezTo>
                    <a:lnTo>
                      <a:pt x="22" y="26"/>
                    </a:lnTo>
                    <a:close/>
                    <a:moveTo>
                      <a:pt x="77" y="41"/>
                    </a:moveTo>
                    <a:cubicBezTo>
                      <a:pt x="77" y="43"/>
                      <a:pt x="76" y="44"/>
                      <a:pt x="74" y="44"/>
                    </a:cubicBezTo>
                    <a:cubicBezTo>
                      <a:pt x="58" y="44"/>
                      <a:pt x="44" y="58"/>
                      <a:pt x="44" y="74"/>
                    </a:cubicBezTo>
                    <a:cubicBezTo>
                      <a:pt x="44" y="76"/>
                      <a:pt x="43" y="77"/>
                      <a:pt x="41" y="77"/>
                    </a:cubicBezTo>
                    <a:cubicBezTo>
                      <a:pt x="40" y="77"/>
                      <a:pt x="39" y="76"/>
                      <a:pt x="39" y="74"/>
                    </a:cubicBezTo>
                    <a:cubicBezTo>
                      <a:pt x="39" y="54"/>
                      <a:pt x="54" y="39"/>
                      <a:pt x="74" y="39"/>
                    </a:cubicBezTo>
                    <a:cubicBezTo>
                      <a:pt x="76" y="39"/>
                      <a:pt x="77" y="40"/>
                      <a:pt x="77" y="41"/>
                    </a:cubicBezTo>
                    <a:close/>
                  </a:path>
                </a:pathLst>
              </a:custGeom>
              <a:solidFill>
                <a:srgbClr val="1D47D9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13" name="TextBox 24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5327" y="8124"/>
                <a:ext cx="1491" cy="6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需求</a:t>
                </a: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调研</a:t>
                </a:r>
                <a:endParaRPr kumimoji="0" lang="zh-CN" altLang="en-US" sz="16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Regular" panose="020B0503020204020204" charset="-122"/>
                  <a:ea typeface="Microsoft YaHei Regular" panose="020B0503020204020204" charset="-122"/>
                  <a:cs typeface="Arial Regular" panose="020B0704020202090204" charset="0"/>
                </a:endParaRPr>
              </a:p>
            </p:txBody>
          </p:sp>
          <p:sp>
            <p:nvSpPr>
              <p:cNvPr id="129" name="Oval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4818" y="9336"/>
                <a:ext cx="453" cy="454"/>
              </a:xfrm>
              <a:prstGeom prst="ellipse">
                <a:avLst/>
              </a:prstGeom>
              <a:solidFill>
                <a:srgbClr val="1D47D9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old" panose="020B0704020202090204" charset="0"/>
                    <a:ea typeface="+mn-ea"/>
                    <a:cs typeface="Arial Bold" panose="020B0704020202090204" charset="0"/>
                  </a:rPr>
                  <a:t>2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old" panose="020B0704020202090204" charset="0"/>
                  <a:ea typeface="+mn-ea"/>
                  <a:cs typeface="Arial Bold" panose="020B0704020202090204" charset="0"/>
                </a:endParaRPr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12307" y="7060"/>
              <a:ext cx="2001" cy="2730"/>
              <a:chOff x="12744" y="7060"/>
              <a:chExt cx="2001" cy="2730"/>
            </a:xfrm>
          </p:grpSpPr>
          <p:cxnSp>
            <p:nvCxnSpPr>
              <p:cNvPr id="117" name="Straight Connector 26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12958" y="7060"/>
                <a:ext cx="0" cy="2460"/>
              </a:xfrm>
              <a:prstGeom prst="line">
                <a:avLst/>
              </a:prstGeom>
              <a:ln w="9525" cap="flat" cmpd="sng" algn="ctr">
                <a:solidFill>
                  <a:srgbClr val="3478F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20" name="Freeform 2112"/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3255" y="7228"/>
                <a:ext cx="570" cy="618"/>
              </a:xfrm>
              <a:custGeom>
                <a:avLst/>
                <a:gdLst>
                  <a:gd name="T0" fmla="*/ 123 w 133"/>
                  <a:gd name="T1" fmla="*/ 155 h 160"/>
                  <a:gd name="T2" fmla="*/ 109 w 133"/>
                  <a:gd name="T3" fmla="*/ 144 h 160"/>
                  <a:gd name="T4" fmla="*/ 100 w 133"/>
                  <a:gd name="T5" fmla="*/ 99 h 160"/>
                  <a:gd name="T6" fmla="*/ 100 w 133"/>
                  <a:gd name="T7" fmla="*/ 61 h 160"/>
                  <a:gd name="T8" fmla="*/ 109 w 133"/>
                  <a:gd name="T9" fmla="*/ 16 h 160"/>
                  <a:gd name="T10" fmla="*/ 123 w 133"/>
                  <a:gd name="T11" fmla="*/ 5 h 160"/>
                  <a:gd name="T12" fmla="*/ 133 w 133"/>
                  <a:gd name="T13" fmla="*/ 3 h 160"/>
                  <a:gd name="T14" fmla="*/ 123 w 133"/>
                  <a:gd name="T15" fmla="*/ 0 h 160"/>
                  <a:gd name="T16" fmla="*/ 13 w 133"/>
                  <a:gd name="T17" fmla="*/ 0 h 160"/>
                  <a:gd name="T18" fmla="*/ 3 w 133"/>
                  <a:gd name="T19" fmla="*/ 0 h 160"/>
                  <a:gd name="T20" fmla="*/ 3 w 133"/>
                  <a:gd name="T21" fmla="*/ 5 h 160"/>
                  <a:gd name="T22" fmla="*/ 11 w 133"/>
                  <a:gd name="T23" fmla="*/ 16 h 160"/>
                  <a:gd name="T24" fmla="*/ 24 w 133"/>
                  <a:gd name="T25" fmla="*/ 43 h 160"/>
                  <a:gd name="T26" fmla="*/ 62 w 133"/>
                  <a:gd name="T27" fmla="*/ 80 h 160"/>
                  <a:gd name="T28" fmla="*/ 24 w 133"/>
                  <a:gd name="T29" fmla="*/ 117 h 160"/>
                  <a:gd name="T30" fmla="*/ 11 w 133"/>
                  <a:gd name="T31" fmla="*/ 144 h 160"/>
                  <a:gd name="T32" fmla="*/ 3 w 133"/>
                  <a:gd name="T33" fmla="*/ 155 h 160"/>
                  <a:gd name="T34" fmla="*/ 3 w 133"/>
                  <a:gd name="T35" fmla="*/ 160 h 160"/>
                  <a:gd name="T36" fmla="*/ 13 w 133"/>
                  <a:gd name="T37" fmla="*/ 160 h 160"/>
                  <a:gd name="T38" fmla="*/ 123 w 133"/>
                  <a:gd name="T39" fmla="*/ 160 h 160"/>
                  <a:gd name="T40" fmla="*/ 133 w 133"/>
                  <a:gd name="T41" fmla="*/ 157 h 160"/>
                  <a:gd name="T42" fmla="*/ 16 w 133"/>
                  <a:gd name="T43" fmla="*/ 11 h 160"/>
                  <a:gd name="T44" fmla="*/ 117 w 133"/>
                  <a:gd name="T45" fmla="*/ 5 h 160"/>
                  <a:gd name="T46" fmla="*/ 109 w 133"/>
                  <a:gd name="T47" fmla="*/ 11 h 160"/>
                  <a:gd name="T48" fmla="*/ 16 w 133"/>
                  <a:gd name="T49" fmla="*/ 11 h 160"/>
                  <a:gd name="T50" fmla="*/ 29 w 133"/>
                  <a:gd name="T51" fmla="*/ 43 h 160"/>
                  <a:gd name="T52" fmla="*/ 104 w 133"/>
                  <a:gd name="T53" fmla="*/ 16 h 160"/>
                  <a:gd name="T54" fmla="*/ 97 w 133"/>
                  <a:gd name="T55" fmla="*/ 57 h 160"/>
                  <a:gd name="T56" fmla="*/ 37 w 133"/>
                  <a:gd name="T57" fmla="*/ 57 h 160"/>
                  <a:gd name="T58" fmla="*/ 37 w 133"/>
                  <a:gd name="T59" fmla="*/ 103 h 160"/>
                  <a:gd name="T60" fmla="*/ 97 w 133"/>
                  <a:gd name="T61" fmla="*/ 103 h 160"/>
                  <a:gd name="T62" fmla="*/ 104 w 133"/>
                  <a:gd name="T63" fmla="*/ 144 h 160"/>
                  <a:gd name="T64" fmla="*/ 29 w 133"/>
                  <a:gd name="T65" fmla="*/ 117 h 160"/>
                  <a:gd name="T66" fmla="*/ 24 w 133"/>
                  <a:gd name="T67" fmla="*/ 149 h 160"/>
                  <a:gd name="T68" fmla="*/ 117 w 133"/>
                  <a:gd name="T69" fmla="*/ 149 h 160"/>
                  <a:gd name="T70" fmla="*/ 16 w 133"/>
                  <a:gd name="T71" fmla="*/ 155 h 160"/>
                  <a:gd name="T72" fmla="*/ 55 w 133"/>
                  <a:gd name="T73" fmla="*/ 56 h 160"/>
                  <a:gd name="T74" fmla="*/ 53 w 133"/>
                  <a:gd name="T75" fmla="*/ 61 h 160"/>
                  <a:gd name="T76" fmla="*/ 39 w 133"/>
                  <a:gd name="T77" fmla="*/ 52 h 160"/>
                  <a:gd name="T78" fmla="*/ 35 w 133"/>
                  <a:gd name="T79" fmla="*/ 37 h 160"/>
                  <a:gd name="T80" fmla="*/ 40 w 133"/>
                  <a:gd name="T81" fmla="*/ 37 h 160"/>
                  <a:gd name="T82" fmla="*/ 42 w 133"/>
                  <a:gd name="T83" fmla="*/ 48 h 160"/>
                  <a:gd name="T84" fmla="*/ 99 w 133"/>
                  <a:gd name="T85" fmla="*/ 119 h 160"/>
                  <a:gd name="T86" fmla="*/ 96 w 133"/>
                  <a:gd name="T87" fmla="*/ 128 h 160"/>
                  <a:gd name="T88" fmla="*/ 93 w 133"/>
                  <a:gd name="T89" fmla="*/ 119 h 160"/>
                  <a:gd name="T90" fmla="*/ 79 w 133"/>
                  <a:gd name="T91" fmla="*/ 106 h 160"/>
                  <a:gd name="T92" fmla="*/ 81 w 133"/>
                  <a:gd name="T93" fmla="*/ 102 h 160"/>
                  <a:gd name="T94" fmla="*/ 99 w 133"/>
                  <a:gd name="T95" fmla="*/ 119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3" h="160">
                    <a:moveTo>
                      <a:pt x="131" y="155"/>
                    </a:moveTo>
                    <a:cubicBezTo>
                      <a:pt x="123" y="155"/>
                      <a:pt x="123" y="155"/>
                      <a:pt x="123" y="155"/>
                    </a:cubicBezTo>
                    <a:cubicBezTo>
                      <a:pt x="123" y="144"/>
                      <a:pt x="123" y="144"/>
                      <a:pt x="123" y="144"/>
                    </a:cubicBezTo>
                    <a:cubicBezTo>
                      <a:pt x="109" y="144"/>
                      <a:pt x="109" y="144"/>
                      <a:pt x="109" y="144"/>
                    </a:cubicBezTo>
                    <a:cubicBezTo>
                      <a:pt x="109" y="117"/>
                      <a:pt x="109" y="117"/>
                      <a:pt x="109" y="117"/>
                    </a:cubicBezTo>
                    <a:cubicBezTo>
                      <a:pt x="109" y="110"/>
                      <a:pt x="106" y="103"/>
                      <a:pt x="100" y="99"/>
                    </a:cubicBezTo>
                    <a:cubicBezTo>
                      <a:pt x="71" y="80"/>
                      <a:pt x="71" y="80"/>
                      <a:pt x="71" y="80"/>
                    </a:cubicBezTo>
                    <a:cubicBezTo>
                      <a:pt x="100" y="61"/>
                      <a:pt x="100" y="61"/>
                      <a:pt x="100" y="61"/>
                    </a:cubicBezTo>
                    <a:cubicBezTo>
                      <a:pt x="106" y="57"/>
                      <a:pt x="109" y="50"/>
                      <a:pt x="109" y="43"/>
                    </a:cubicBezTo>
                    <a:cubicBezTo>
                      <a:pt x="109" y="16"/>
                      <a:pt x="109" y="16"/>
                      <a:pt x="109" y="16"/>
                    </a:cubicBezTo>
                    <a:cubicBezTo>
                      <a:pt x="123" y="16"/>
                      <a:pt x="123" y="16"/>
                      <a:pt x="123" y="16"/>
                    </a:cubicBezTo>
                    <a:cubicBezTo>
                      <a:pt x="123" y="5"/>
                      <a:pt x="123" y="5"/>
                      <a:pt x="123" y="5"/>
                    </a:cubicBezTo>
                    <a:cubicBezTo>
                      <a:pt x="131" y="5"/>
                      <a:pt x="131" y="5"/>
                      <a:pt x="131" y="5"/>
                    </a:cubicBezTo>
                    <a:cubicBezTo>
                      <a:pt x="132" y="5"/>
                      <a:pt x="133" y="4"/>
                      <a:pt x="133" y="3"/>
                    </a:cubicBezTo>
                    <a:cubicBezTo>
                      <a:pt x="133" y="1"/>
                      <a:pt x="132" y="0"/>
                      <a:pt x="131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4" y="50"/>
                      <a:pt x="28" y="57"/>
                      <a:pt x="34" y="61"/>
                    </a:cubicBezTo>
                    <a:cubicBezTo>
                      <a:pt x="62" y="80"/>
                      <a:pt x="62" y="80"/>
                      <a:pt x="62" y="80"/>
                    </a:cubicBezTo>
                    <a:cubicBezTo>
                      <a:pt x="34" y="99"/>
                      <a:pt x="34" y="99"/>
                      <a:pt x="34" y="99"/>
                    </a:cubicBezTo>
                    <a:cubicBezTo>
                      <a:pt x="28" y="103"/>
                      <a:pt x="24" y="110"/>
                      <a:pt x="24" y="117"/>
                    </a:cubicBezTo>
                    <a:cubicBezTo>
                      <a:pt x="24" y="144"/>
                      <a:pt x="24" y="144"/>
                      <a:pt x="24" y="144"/>
                    </a:cubicBezTo>
                    <a:cubicBezTo>
                      <a:pt x="11" y="144"/>
                      <a:pt x="11" y="144"/>
                      <a:pt x="11" y="144"/>
                    </a:cubicBezTo>
                    <a:cubicBezTo>
                      <a:pt x="11" y="155"/>
                      <a:pt x="11" y="155"/>
                      <a:pt x="11" y="155"/>
                    </a:cubicBezTo>
                    <a:cubicBezTo>
                      <a:pt x="3" y="155"/>
                      <a:pt x="3" y="155"/>
                      <a:pt x="3" y="155"/>
                    </a:cubicBezTo>
                    <a:cubicBezTo>
                      <a:pt x="1" y="155"/>
                      <a:pt x="0" y="156"/>
                      <a:pt x="0" y="157"/>
                    </a:cubicBezTo>
                    <a:cubicBezTo>
                      <a:pt x="0" y="159"/>
                      <a:pt x="1" y="160"/>
                      <a:pt x="3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13" y="160"/>
                      <a:pt x="13" y="160"/>
                      <a:pt x="13" y="160"/>
                    </a:cubicBezTo>
                    <a:cubicBezTo>
                      <a:pt x="120" y="160"/>
                      <a:pt x="120" y="160"/>
                      <a:pt x="120" y="160"/>
                    </a:cubicBezTo>
                    <a:cubicBezTo>
                      <a:pt x="123" y="160"/>
                      <a:pt x="123" y="160"/>
                      <a:pt x="123" y="160"/>
                    </a:cubicBezTo>
                    <a:cubicBezTo>
                      <a:pt x="131" y="160"/>
                      <a:pt x="131" y="160"/>
                      <a:pt x="131" y="160"/>
                    </a:cubicBezTo>
                    <a:cubicBezTo>
                      <a:pt x="132" y="160"/>
                      <a:pt x="133" y="159"/>
                      <a:pt x="133" y="157"/>
                    </a:cubicBezTo>
                    <a:cubicBezTo>
                      <a:pt x="133" y="156"/>
                      <a:pt x="132" y="155"/>
                      <a:pt x="131" y="155"/>
                    </a:cubicBezTo>
                    <a:close/>
                    <a:moveTo>
                      <a:pt x="16" y="11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17" y="5"/>
                      <a:pt x="117" y="5"/>
                      <a:pt x="117" y="5"/>
                    </a:cubicBezTo>
                    <a:cubicBezTo>
                      <a:pt x="117" y="11"/>
                      <a:pt x="117" y="11"/>
                      <a:pt x="117" y="11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24" y="11"/>
                      <a:pt x="24" y="11"/>
                      <a:pt x="24" y="11"/>
                    </a:cubicBezTo>
                    <a:lnTo>
                      <a:pt x="16" y="11"/>
                    </a:lnTo>
                    <a:close/>
                    <a:moveTo>
                      <a:pt x="37" y="57"/>
                    </a:moveTo>
                    <a:cubicBezTo>
                      <a:pt x="32" y="54"/>
                      <a:pt x="29" y="49"/>
                      <a:pt x="29" y="4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04" y="16"/>
                      <a:pt x="104" y="16"/>
                      <a:pt x="104" y="16"/>
                    </a:cubicBezTo>
                    <a:cubicBezTo>
                      <a:pt x="104" y="43"/>
                      <a:pt x="104" y="43"/>
                      <a:pt x="104" y="43"/>
                    </a:cubicBezTo>
                    <a:cubicBezTo>
                      <a:pt x="104" y="49"/>
                      <a:pt x="101" y="54"/>
                      <a:pt x="97" y="57"/>
                    </a:cubicBezTo>
                    <a:cubicBezTo>
                      <a:pt x="67" y="77"/>
                      <a:pt x="67" y="77"/>
                      <a:pt x="67" y="77"/>
                    </a:cubicBezTo>
                    <a:lnTo>
                      <a:pt x="37" y="57"/>
                    </a:lnTo>
                    <a:close/>
                    <a:moveTo>
                      <a:pt x="29" y="117"/>
                    </a:moveTo>
                    <a:cubicBezTo>
                      <a:pt x="29" y="111"/>
                      <a:pt x="32" y="106"/>
                      <a:pt x="37" y="103"/>
                    </a:cubicBezTo>
                    <a:cubicBezTo>
                      <a:pt x="67" y="83"/>
                      <a:pt x="67" y="83"/>
                      <a:pt x="67" y="83"/>
                    </a:cubicBezTo>
                    <a:cubicBezTo>
                      <a:pt x="97" y="103"/>
                      <a:pt x="97" y="103"/>
                      <a:pt x="97" y="103"/>
                    </a:cubicBezTo>
                    <a:cubicBezTo>
                      <a:pt x="101" y="106"/>
                      <a:pt x="104" y="111"/>
                      <a:pt x="104" y="117"/>
                    </a:cubicBezTo>
                    <a:cubicBezTo>
                      <a:pt x="104" y="144"/>
                      <a:pt x="104" y="144"/>
                      <a:pt x="104" y="144"/>
                    </a:cubicBezTo>
                    <a:cubicBezTo>
                      <a:pt x="29" y="144"/>
                      <a:pt x="29" y="144"/>
                      <a:pt x="29" y="144"/>
                    </a:cubicBezTo>
                    <a:lnTo>
                      <a:pt x="29" y="117"/>
                    </a:lnTo>
                    <a:close/>
                    <a:moveTo>
                      <a:pt x="16" y="149"/>
                    </a:moveTo>
                    <a:cubicBezTo>
                      <a:pt x="24" y="149"/>
                      <a:pt x="24" y="149"/>
                      <a:pt x="24" y="149"/>
                    </a:cubicBezTo>
                    <a:cubicBezTo>
                      <a:pt x="109" y="149"/>
                      <a:pt x="109" y="149"/>
                      <a:pt x="109" y="149"/>
                    </a:cubicBezTo>
                    <a:cubicBezTo>
                      <a:pt x="117" y="149"/>
                      <a:pt x="117" y="149"/>
                      <a:pt x="117" y="149"/>
                    </a:cubicBezTo>
                    <a:cubicBezTo>
                      <a:pt x="117" y="155"/>
                      <a:pt x="117" y="155"/>
                      <a:pt x="117" y="155"/>
                    </a:cubicBezTo>
                    <a:cubicBezTo>
                      <a:pt x="16" y="155"/>
                      <a:pt x="16" y="155"/>
                      <a:pt x="16" y="155"/>
                    </a:cubicBezTo>
                    <a:lnTo>
                      <a:pt x="16" y="149"/>
                    </a:lnTo>
                    <a:close/>
                    <a:moveTo>
                      <a:pt x="55" y="56"/>
                    </a:moveTo>
                    <a:cubicBezTo>
                      <a:pt x="56" y="57"/>
                      <a:pt x="56" y="59"/>
                      <a:pt x="56" y="60"/>
                    </a:cubicBezTo>
                    <a:cubicBezTo>
                      <a:pt x="55" y="61"/>
                      <a:pt x="54" y="61"/>
                      <a:pt x="53" y="61"/>
                    </a:cubicBezTo>
                    <a:cubicBezTo>
                      <a:pt x="53" y="61"/>
                      <a:pt x="52" y="61"/>
                      <a:pt x="52" y="61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6" y="50"/>
                      <a:pt x="35" y="47"/>
                      <a:pt x="35" y="43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6"/>
                      <a:pt x="36" y="35"/>
                      <a:pt x="37" y="35"/>
                    </a:cubicBezTo>
                    <a:cubicBezTo>
                      <a:pt x="39" y="35"/>
                      <a:pt x="40" y="36"/>
                      <a:pt x="40" y="37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0" y="45"/>
                      <a:pt x="41" y="47"/>
                      <a:pt x="42" y="48"/>
                    </a:cubicBezTo>
                    <a:lnTo>
                      <a:pt x="55" y="56"/>
                    </a:lnTo>
                    <a:close/>
                    <a:moveTo>
                      <a:pt x="99" y="119"/>
                    </a:moveTo>
                    <a:cubicBezTo>
                      <a:pt x="99" y="125"/>
                      <a:pt x="99" y="125"/>
                      <a:pt x="99" y="125"/>
                    </a:cubicBezTo>
                    <a:cubicBezTo>
                      <a:pt x="99" y="126"/>
                      <a:pt x="97" y="128"/>
                      <a:pt x="96" y="128"/>
                    </a:cubicBezTo>
                    <a:cubicBezTo>
                      <a:pt x="95" y="128"/>
                      <a:pt x="93" y="126"/>
                      <a:pt x="93" y="125"/>
                    </a:cubicBezTo>
                    <a:cubicBezTo>
                      <a:pt x="93" y="119"/>
                      <a:pt x="93" y="119"/>
                      <a:pt x="93" y="119"/>
                    </a:cubicBezTo>
                    <a:cubicBezTo>
                      <a:pt x="93" y="117"/>
                      <a:pt x="92" y="115"/>
                      <a:pt x="91" y="114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7" y="105"/>
                      <a:pt x="77" y="104"/>
                      <a:pt x="78" y="103"/>
                    </a:cubicBezTo>
                    <a:cubicBezTo>
                      <a:pt x="79" y="101"/>
                      <a:pt x="80" y="101"/>
                      <a:pt x="81" y="102"/>
                    </a:cubicBezTo>
                    <a:cubicBezTo>
                      <a:pt x="94" y="110"/>
                      <a:pt x="94" y="110"/>
                      <a:pt x="94" y="110"/>
                    </a:cubicBezTo>
                    <a:cubicBezTo>
                      <a:pt x="97" y="112"/>
                      <a:pt x="99" y="115"/>
                      <a:pt x="99" y="119"/>
                    </a:cubicBezTo>
                    <a:close/>
                  </a:path>
                </a:pathLst>
              </a:custGeom>
              <a:solidFill>
                <a:srgbClr val="1D47D9"/>
              </a:solidFill>
              <a:ln w="1270">
                <a:noFill/>
              </a:ln>
            </p:spPr>
            <p:txBody>
              <a:bodyPr vert="horz" wrap="square" lIns="91440" tIns="45720" rIns="91440" bIns="45720" numCol="1" anchor="t" anchorCtr="0" compatLnSpc="1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endParaRPr>
              </a:p>
            </p:txBody>
          </p:sp>
          <p:sp>
            <p:nvSpPr>
              <p:cNvPr id="121" name="TextBox 24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3255" y="8124"/>
                <a:ext cx="1491" cy="6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实施</a:t>
                </a: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培训</a:t>
                </a:r>
                <a:endParaRPr kumimoji="0" lang="zh-CN" altLang="en-US" sz="16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Regular" panose="020B0503020204020204" charset="-122"/>
                  <a:ea typeface="Microsoft YaHei Regular" panose="020B0503020204020204" charset="-122"/>
                  <a:cs typeface="Arial Regular" panose="020B0704020202090204" charset="0"/>
                </a:endParaRPr>
              </a:p>
            </p:txBody>
          </p:sp>
          <p:sp>
            <p:nvSpPr>
              <p:cNvPr id="131" name="Oval 23"/>
              <p:cNvSpPr/>
              <p:nvPr>
                <p:custDataLst>
                  <p:tags r:id="rId13"/>
                </p:custDataLst>
              </p:nvPr>
            </p:nvSpPr>
            <p:spPr>
              <a:xfrm>
                <a:off x="12744" y="9336"/>
                <a:ext cx="453" cy="454"/>
              </a:xfrm>
              <a:prstGeom prst="ellipse">
                <a:avLst/>
              </a:prstGeom>
              <a:solidFill>
                <a:srgbClr val="1D47D9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old" panose="020B0704020202090204" charset="0"/>
                    <a:ea typeface="+mn-ea"/>
                    <a:cs typeface="Arial Bold" panose="020B0704020202090204" charset="0"/>
                  </a:rPr>
                  <a:t>4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old" panose="020B0704020202090204" charset="0"/>
                  <a:ea typeface="+mn-ea"/>
                  <a:cs typeface="Arial Bold" panose="020B070402020209020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854" y="7107"/>
              <a:ext cx="1944" cy="2683"/>
              <a:chOff x="854" y="7107"/>
              <a:chExt cx="1944" cy="2683"/>
            </a:xfrm>
          </p:grpSpPr>
          <p:sp>
            <p:nvSpPr>
              <p:cNvPr id="84" name="TextBox 24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308" y="8124"/>
                <a:ext cx="1491" cy="6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项目</a:t>
                </a: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启动</a:t>
                </a:r>
                <a:endParaRPr kumimoji="0" lang="zh-CN" altLang="en-US" sz="16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Regular" panose="020B0503020204020204" charset="-122"/>
                  <a:ea typeface="Microsoft YaHei Regular" panose="020B0503020204020204" charset="-122"/>
                  <a:cs typeface="Arial Regular" panose="020B0704020202090204" charset="0"/>
                </a:endParaRPr>
              </a:p>
            </p:txBody>
          </p:sp>
          <p:cxnSp>
            <p:nvCxnSpPr>
              <p:cNvPr id="86" name="Straight Connector 26"/>
              <p:cNvCxnSpPr/>
              <p:nvPr>
                <p:custDataLst>
                  <p:tags r:id="rId15"/>
                </p:custDataLst>
              </p:nvPr>
            </p:nvCxnSpPr>
            <p:spPr>
              <a:xfrm flipV="1">
                <a:off x="1081" y="7107"/>
                <a:ext cx="0" cy="2460"/>
              </a:xfrm>
              <a:prstGeom prst="line">
                <a:avLst/>
              </a:prstGeom>
              <a:ln w="9525" cap="flat" cmpd="sng" algn="ctr">
                <a:solidFill>
                  <a:srgbClr val="3478F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02" name="Oval 23"/>
              <p:cNvSpPr/>
              <p:nvPr>
                <p:custDataLst>
                  <p:tags r:id="rId16"/>
                </p:custDataLst>
              </p:nvPr>
            </p:nvSpPr>
            <p:spPr>
              <a:xfrm>
                <a:off x="854" y="9336"/>
                <a:ext cx="454" cy="454"/>
              </a:xfrm>
              <a:prstGeom prst="ellipse">
                <a:avLst/>
              </a:prstGeom>
              <a:solidFill>
                <a:srgbClr val="1D47D9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old" panose="020B0704020202090204" charset="0"/>
                    <a:ea typeface="+mn-ea"/>
                    <a:cs typeface="Arial Bold" panose="020B0704020202090204" charset="0"/>
                  </a:rPr>
                  <a:t>1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old" panose="020B0704020202090204" charset="0"/>
                  <a:ea typeface="+mn-ea"/>
                  <a:cs typeface="Arial Bold" panose="020B0704020202090204" charset="0"/>
                </a:endParaRPr>
              </a:p>
            </p:txBody>
          </p:sp>
          <p:pic>
            <p:nvPicPr>
              <p:cNvPr id="138" name="图片 137" descr="icon_需求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299" y="7197"/>
                <a:ext cx="680" cy="680"/>
              </a:xfrm>
              <a:prstGeom prst="rect">
                <a:avLst/>
              </a:prstGeom>
            </p:spPr>
          </p:pic>
        </p:grpSp>
        <p:grpSp>
          <p:nvGrpSpPr>
            <p:cNvPr id="9" name="组合 8"/>
            <p:cNvGrpSpPr/>
            <p:nvPr/>
          </p:nvGrpSpPr>
          <p:grpSpPr>
            <a:xfrm>
              <a:off x="7797" y="7109"/>
              <a:ext cx="3010" cy="2681"/>
              <a:chOff x="8781" y="7109"/>
              <a:chExt cx="3010" cy="2681"/>
            </a:xfrm>
          </p:grpSpPr>
          <p:cxnSp>
            <p:nvCxnSpPr>
              <p:cNvPr id="116" name="Straight Connector 32"/>
              <p:cNvCxnSpPr/>
              <p:nvPr>
                <p:custDataLst>
                  <p:tags r:id="rId19"/>
                </p:custDataLst>
              </p:nvPr>
            </p:nvCxnSpPr>
            <p:spPr>
              <a:xfrm flipV="1">
                <a:off x="9022" y="7109"/>
                <a:ext cx="0" cy="2460"/>
              </a:xfrm>
              <a:prstGeom prst="line">
                <a:avLst/>
              </a:prstGeom>
              <a:ln w="9525" cap="flat" cmpd="sng" algn="ctr">
                <a:solidFill>
                  <a:srgbClr val="3478F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25" name="TextBox 2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249" y="8124"/>
                <a:ext cx="2542" cy="6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初始化数据</a:t>
                </a: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搭建</a:t>
                </a:r>
                <a:endParaRPr kumimoji="0" lang="zh-CN" altLang="en-US" sz="16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Regular" panose="020B0503020204020204" charset="-122"/>
                  <a:ea typeface="Microsoft YaHei Regular" panose="020B0503020204020204" charset="-122"/>
                  <a:cs typeface="Arial Regular" panose="020B0704020202090204" charset="0"/>
                </a:endParaRPr>
              </a:p>
            </p:txBody>
          </p:sp>
          <p:sp>
            <p:nvSpPr>
              <p:cNvPr id="130" name="Oval 23"/>
              <p:cNvSpPr/>
              <p:nvPr>
                <p:custDataLst>
                  <p:tags r:id="rId21"/>
                </p:custDataLst>
              </p:nvPr>
            </p:nvSpPr>
            <p:spPr>
              <a:xfrm>
                <a:off x="8781" y="9336"/>
                <a:ext cx="453" cy="454"/>
              </a:xfrm>
              <a:prstGeom prst="ellipse">
                <a:avLst/>
              </a:prstGeom>
              <a:solidFill>
                <a:srgbClr val="1D47D9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old" panose="020B0704020202090204" charset="0"/>
                    <a:ea typeface="+mn-ea"/>
                    <a:cs typeface="Arial Bold" panose="020B0704020202090204" charset="0"/>
                  </a:rPr>
                  <a:t>3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old" panose="020B0704020202090204" charset="0"/>
                  <a:ea typeface="+mn-ea"/>
                  <a:cs typeface="Arial Bold" panose="020B0704020202090204" charset="0"/>
                </a:endParaRPr>
              </a:p>
            </p:txBody>
          </p:sp>
          <p:pic>
            <p:nvPicPr>
              <p:cNvPr id="141" name="图片 140" descr="网站开发-2"/>
              <p:cNvPicPr>
                <a:picLocks noChangeAspect="1"/>
              </p:cNvPicPr>
              <p:nvPr/>
            </p:nvPicPr>
            <p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9253" y="7218"/>
                <a:ext cx="680" cy="638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15808" y="7074"/>
              <a:ext cx="1992" cy="2716"/>
              <a:chOff x="16707" y="7074"/>
              <a:chExt cx="1992" cy="2716"/>
            </a:xfrm>
          </p:grpSpPr>
          <p:cxnSp>
            <p:nvCxnSpPr>
              <p:cNvPr id="119" name="Straight Connector 26"/>
              <p:cNvCxnSpPr/>
              <p:nvPr>
                <p:custDataLst>
                  <p:tags r:id="rId24"/>
                </p:custDataLst>
              </p:nvPr>
            </p:nvCxnSpPr>
            <p:spPr>
              <a:xfrm flipV="1">
                <a:off x="16963" y="7074"/>
                <a:ext cx="0" cy="2460"/>
              </a:xfrm>
              <a:prstGeom prst="line">
                <a:avLst/>
              </a:prstGeom>
              <a:ln w="9525" cap="flat" cmpd="sng" algn="ctr">
                <a:solidFill>
                  <a:srgbClr val="3478F6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23" name="TextBox 24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7209" y="8124"/>
                <a:ext cx="1491" cy="608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开始</a:t>
                </a:r>
                <a:r>
                  <a:rPr kumimoji="0" lang="zh-CN" altLang="en-US" sz="1600" b="0" i="0" u="none" strike="noStrike" kern="1200" cap="none" spc="-6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icrosoft YaHei Regular" panose="020B0503020204020204" charset="-122"/>
                    <a:ea typeface="Microsoft YaHei Regular" panose="020B0503020204020204" charset="-122"/>
                    <a:cs typeface="Arial Regular" panose="020B0704020202090204" charset="0"/>
                  </a:rPr>
                  <a:t>使用</a:t>
                </a:r>
                <a:endParaRPr kumimoji="0" lang="zh-CN" altLang="en-US" sz="1600" b="0" i="0" u="none" strike="noStrike" kern="1200" cap="none" spc="-6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 Regular" panose="020B0503020204020204" charset="-122"/>
                  <a:ea typeface="Microsoft YaHei Regular" panose="020B0503020204020204" charset="-122"/>
                  <a:cs typeface="Arial Regular" panose="020B0704020202090204" charset="0"/>
                </a:endParaRPr>
              </a:p>
            </p:txBody>
          </p:sp>
          <p:sp>
            <p:nvSpPr>
              <p:cNvPr id="132" name="Oval 23"/>
              <p:cNvSpPr/>
              <p:nvPr>
                <p:custDataLst>
                  <p:tags r:id="rId26"/>
                </p:custDataLst>
              </p:nvPr>
            </p:nvSpPr>
            <p:spPr>
              <a:xfrm>
                <a:off x="16707" y="9336"/>
                <a:ext cx="453" cy="454"/>
              </a:xfrm>
              <a:prstGeom prst="ellipse">
                <a:avLst/>
              </a:prstGeom>
              <a:solidFill>
                <a:srgbClr val="1D47D9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 Bold" panose="020B0704020202090204" charset="0"/>
                    <a:ea typeface="+mn-ea"/>
                    <a:cs typeface="Arial Bold" panose="020B0704020202090204" charset="0"/>
                  </a:rPr>
                  <a:t>5</a:t>
                </a: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Bold" panose="020B0704020202090204" charset="0"/>
                  <a:ea typeface="+mn-ea"/>
                  <a:cs typeface="Arial Bold" panose="020B0704020202090204" charset="0"/>
                </a:endParaRPr>
              </a:p>
            </p:txBody>
          </p:sp>
          <p:pic>
            <p:nvPicPr>
              <p:cNvPr id="144" name="图片 143" descr="智慧生活--运营管理"/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7210" y="7172"/>
                <a:ext cx="731" cy="731"/>
              </a:xfrm>
              <a:prstGeom prst="rect">
                <a:avLst/>
              </a:prstGeom>
            </p:spPr>
          </p:pic>
        </p:grpSp>
      </p:grpSp>
      <p:sp>
        <p:nvSpPr>
          <p:cNvPr id="2" name="文本框 1"/>
          <p:cNvSpPr txBox="1"/>
          <p:nvPr/>
        </p:nvSpPr>
        <p:spPr>
          <a:xfrm>
            <a:off x="1488758" y="2223770"/>
            <a:ext cx="22371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￥</a:t>
            </a:r>
            <a:r>
              <a:rPr lang="en-US" altLang="zh-CN" sz="320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7800</a:t>
            </a:r>
            <a:r>
              <a:rPr lang="en-US" altLang="zh-CN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/</a:t>
            </a:r>
            <a:r>
              <a:rPr lang="zh-CN" altLang="en-US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年起</a:t>
            </a:r>
            <a:endParaRPr lang="zh-CN" altLang="en-US">
              <a:solidFill>
                <a:schemeClr val="bg1"/>
              </a:solidFill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99908" y="2875915"/>
            <a:ext cx="16148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>
                <a:solidFill>
                  <a:schemeClr val="bg1"/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极致的性价比</a:t>
            </a:r>
            <a:endParaRPr lang="zh-CN" altLang="en-US" sz="1400">
              <a:solidFill>
                <a:schemeClr val="bg1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9"/>
            </p:custDataLst>
          </p:nvPr>
        </p:nvSpPr>
        <p:spPr>
          <a:xfrm>
            <a:off x="4814888" y="2084070"/>
            <a:ext cx="22371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3</a:t>
            </a:r>
            <a:r>
              <a:rPr lang="zh-CN" altLang="en-US" sz="320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小时</a:t>
            </a:r>
            <a:endParaRPr lang="zh-CN" altLang="en-US" sz="3200">
              <a:solidFill>
                <a:schemeClr val="bg1"/>
              </a:solidFill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实施</a:t>
            </a:r>
            <a:r>
              <a:rPr lang="zh-CN" altLang="en-US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上线</a:t>
            </a:r>
            <a:endParaRPr lang="zh-CN" altLang="en-US">
              <a:solidFill>
                <a:schemeClr val="bg1"/>
              </a:solidFill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</p:txBody>
      </p:sp>
      <p:sp>
        <p:nvSpPr>
          <p:cNvPr id="19" name="文本框 18"/>
          <p:cNvSpPr txBox="1"/>
          <p:nvPr>
            <p:custDataLst>
              <p:tags r:id="rId30"/>
            </p:custDataLst>
          </p:nvPr>
        </p:nvSpPr>
        <p:spPr>
          <a:xfrm>
            <a:off x="5026660" y="2944495"/>
            <a:ext cx="18135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专业的快速部署能力</a:t>
            </a:r>
            <a:endParaRPr lang="zh-CN" altLang="en-US" sz="1400">
              <a:solidFill>
                <a:schemeClr val="bg1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17" name="Oval 16"/>
          <p:cNvSpPr/>
          <p:nvPr>
            <p:custDataLst>
              <p:tags r:id="rId31"/>
            </p:custDataLst>
          </p:nvPr>
        </p:nvSpPr>
        <p:spPr>
          <a:xfrm>
            <a:off x="8141335" y="1530985"/>
            <a:ext cx="2246630" cy="2246630"/>
          </a:xfrm>
          <a:prstGeom prst="ellipse">
            <a:avLst/>
          </a:prstGeom>
          <a:solidFill>
            <a:srgbClr val="637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文本框 19"/>
          <p:cNvSpPr txBox="1"/>
          <p:nvPr>
            <p:custDataLst>
              <p:tags r:id="rId32"/>
            </p:custDataLst>
          </p:nvPr>
        </p:nvSpPr>
        <p:spPr>
          <a:xfrm>
            <a:off x="8145780" y="2084070"/>
            <a:ext cx="22371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320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0</a:t>
            </a:r>
            <a:r>
              <a:rPr lang="zh-CN" altLang="en-US" sz="3200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成本</a:t>
            </a:r>
            <a:endParaRPr lang="zh-CN" altLang="en-US" sz="3200">
              <a:solidFill>
                <a:schemeClr val="bg1"/>
              </a:solidFill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系统</a:t>
            </a:r>
            <a:r>
              <a:rPr lang="zh-CN" altLang="en-US">
                <a:solidFill>
                  <a:schemeClr val="bg1"/>
                </a:solidFill>
                <a:latin typeface="Microsoft YaHei Bold" panose="020B0503020204020204" charset="-122"/>
                <a:ea typeface="Microsoft YaHei Bold" panose="020B0503020204020204" charset="-122"/>
                <a:cs typeface="Microsoft YaHei Bold" panose="020B0503020204020204" charset="-122"/>
              </a:rPr>
              <a:t>维护</a:t>
            </a:r>
            <a:endParaRPr lang="zh-CN" altLang="en-US">
              <a:solidFill>
                <a:schemeClr val="bg1"/>
              </a:solidFill>
              <a:latin typeface="Microsoft YaHei Bold" panose="020B0503020204020204" charset="-122"/>
              <a:ea typeface="Microsoft YaHei Bold" panose="020B0503020204020204" charset="-122"/>
              <a:cs typeface="Microsoft YaHei Bold" panose="020B050302020402020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33"/>
            </p:custDataLst>
          </p:nvPr>
        </p:nvSpPr>
        <p:spPr>
          <a:xfrm>
            <a:off x="8357870" y="2944495"/>
            <a:ext cx="181356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及时响应的售后服务</a:t>
            </a:r>
            <a:endParaRPr lang="zh-CN" altLang="en-US" sz="1400">
              <a:solidFill>
                <a:schemeClr val="bg1"/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产品优势，持续</a:t>
            </a:r>
            <a:r>
              <a:rPr lang="zh-CN" altLang="en-US"/>
              <a:t>优化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000760" y="539940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b="1">
                <a:latin typeface="Microsoft YaHei Bold" panose="020B0503020204020204" charset="-122"/>
                <a:ea typeface="Microsoft YaHei Bold" panose="020B0503020204020204" charset="-122"/>
              </a:rPr>
              <a:t>适用场景</a:t>
            </a:r>
            <a:endParaRPr lang="zh-CN" altLang="en-US" b="1">
              <a:latin typeface="Microsoft YaHei Bold" panose="020B0503020204020204" charset="-122"/>
              <a:ea typeface="Microsoft YaHei Bold" panose="020B0503020204020204" charset="-122"/>
            </a:endParaRPr>
          </a:p>
        </p:txBody>
      </p:sp>
      <p:sp>
        <p:nvSpPr>
          <p:cNvPr id="32" name="圆角矩形 31"/>
          <p:cNvSpPr/>
          <p:nvPr>
            <p:custDataLst>
              <p:tags r:id="rId1"/>
            </p:custDataLst>
          </p:nvPr>
        </p:nvSpPr>
        <p:spPr>
          <a:xfrm>
            <a:off x="624205" y="1170940"/>
            <a:ext cx="10944225" cy="791845"/>
          </a:xfrm>
          <a:prstGeom prst="roundRect">
            <a:avLst>
              <a:gd name="adj" fmla="val 50000"/>
            </a:avLst>
          </a:prstGeom>
          <a:noFill/>
          <a:ln w="50800">
            <a:gradFill>
              <a:gsLst>
                <a:gs pos="0">
                  <a:srgbClr val="1D47D9"/>
                </a:gs>
                <a:gs pos="100000">
                  <a:srgbClr val="1D47D9">
                    <a:alpha val="40000"/>
                  </a:srgbClr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71" name="圆角矩形 70"/>
          <p:cNvSpPr/>
          <p:nvPr>
            <p:custDataLst>
              <p:tags r:id="rId2"/>
            </p:custDataLst>
          </p:nvPr>
        </p:nvSpPr>
        <p:spPr>
          <a:xfrm>
            <a:off x="3909695" y="925195"/>
            <a:ext cx="4372610" cy="46799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1D47D9"/>
              </a:gs>
              <a:gs pos="0">
                <a:srgbClr val="09B4DE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400" spc="3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文本框 72"/>
          <p:cNvSpPr txBox="1"/>
          <p:nvPr>
            <p:custDataLst>
              <p:tags r:id="rId3"/>
            </p:custDataLst>
          </p:nvPr>
        </p:nvSpPr>
        <p:spPr>
          <a:xfrm>
            <a:off x="5204460" y="975360"/>
            <a:ext cx="1783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 sz="1800" b="1">
                <a:solidFill>
                  <a:srgbClr val="215968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kumimoji="1" lang="zh-CN" altLang="en-US" spc="30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智能赋能业务</a:t>
            </a:r>
            <a:endParaRPr kumimoji="1" lang="zh-CN" altLang="en-US" spc="300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右箭头 75"/>
          <p:cNvSpPr/>
          <p:nvPr>
            <p:custDataLst>
              <p:tags r:id="rId4"/>
            </p:custDataLst>
          </p:nvPr>
        </p:nvSpPr>
        <p:spPr>
          <a:xfrm>
            <a:off x="859155" y="1831340"/>
            <a:ext cx="529590" cy="257810"/>
          </a:xfrm>
          <a:prstGeom prst="rightArrow">
            <a:avLst/>
          </a:prstGeom>
          <a:gradFill>
            <a:gsLst>
              <a:gs pos="0">
                <a:srgbClr val="082AB8">
                  <a:alpha val="0"/>
                </a:srgbClr>
              </a:gs>
              <a:gs pos="100000">
                <a:srgbClr val="1540D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5" name="右箭头 94"/>
          <p:cNvSpPr/>
          <p:nvPr>
            <p:custDataLst>
              <p:tags r:id="rId5"/>
            </p:custDataLst>
          </p:nvPr>
        </p:nvSpPr>
        <p:spPr>
          <a:xfrm rot="10800000">
            <a:off x="10251440" y="1039495"/>
            <a:ext cx="529590" cy="257810"/>
          </a:xfrm>
          <a:prstGeom prst="rightArrow">
            <a:avLst/>
          </a:prstGeom>
          <a:gradFill>
            <a:gsLst>
              <a:gs pos="0">
                <a:srgbClr val="082AB8">
                  <a:alpha val="0"/>
                </a:srgbClr>
              </a:gs>
              <a:gs pos="100000">
                <a:srgbClr val="1540D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圆角矩形 105"/>
          <p:cNvSpPr/>
          <p:nvPr>
            <p:custDataLst>
              <p:tags r:id="rId6"/>
            </p:custDataLst>
          </p:nvPr>
        </p:nvSpPr>
        <p:spPr>
          <a:xfrm flipV="1">
            <a:off x="1047750" y="2818130"/>
            <a:ext cx="10440035" cy="2303780"/>
          </a:xfrm>
          <a:prstGeom prst="roundRect">
            <a:avLst>
              <a:gd name="adj" fmla="val 0"/>
            </a:avLst>
          </a:prstGeom>
          <a:noFill/>
          <a:ln w="3175">
            <a:gradFill flip="none" rotWithShape="1">
              <a:gsLst>
                <a:gs pos="0">
                  <a:srgbClr val="082AB8">
                    <a:alpha val="0"/>
                  </a:srgbClr>
                </a:gs>
                <a:gs pos="100000">
                  <a:srgbClr val="1540D7"/>
                </a:gs>
              </a:gsLst>
              <a:lin ang="81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457200"/>
            <a:endParaRPr kumimoji="1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7" name="组合 106"/>
          <p:cNvGrpSpPr/>
          <p:nvPr/>
        </p:nvGrpSpPr>
        <p:grpSpPr>
          <a:xfrm rot="0">
            <a:off x="1262380" y="1616710"/>
            <a:ext cx="1259840" cy="3339465"/>
            <a:chOff x="1988" y="2669"/>
            <a:chExt cx="1984" cy="5259"/>
          </a:xfrm>
        </p:grpSpPr>
        <p:sp>
          <p:nvSpPr>
            <p:cNvPr id="34" name="矩形 124"/>
            <p:cNvSpPr/>
            <p:nvPr>
              <p:custDataLst>
                <p:tags r:id="rId7"/>
              </p:custDataLst>
            </p:nvPr>
          </p:nvSpPr>
          <p:spPr>
            <a:xfrm>
              <a:off x="2413" y="2669"/>
              <a:ext cx="1134" cy="1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sz="1800">
                  <a:solidFill>
                    <a:srgbClr val="215968"/>
                  </a:solidFill>
                </a:defRPr>
              </a:pPr>
              <a:r>
                <a:rPr lang="zh-CN" altLang="en-US" sz="14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sz="1400" dirty="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4"/>
            <p:cNvSpPr txBox="1"/>
            <p:nvPr>
              <p:custDataLst>
                <p:tags r:id="rId8"/>
              </p:custDataLst>
            </p:nvPr>
          </p:nvSpPr>
          <p:spPr>
            <a:xfrm>
              <a:off x="2130" y="3636"/>
              <a:ext cx="1701" cy="82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08" rIns="45708">
              <a:spAutoFit/>
            </a:bodyPr>
            <a:lstStyle>
              <a:lvl1pPr algn="ctr">
                <a:defRPr sz="1800" b="1">
                  <a:solidFill>
                    <a:srgbClr val="21596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pPr algn="ctr"/>
              <a:r>
                <a:rPr lang="zh-CN" altLang="en-US" sz="140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技术框架</a:t>
              </a:r>
              <a:endParaRPr lang="zh-CN" altLang="en-US" sz="140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40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先进</a:t>
              </a:r>
              <a:endParaRPr lang="zh-CN" altLang="en-US" sz="140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文本框 83"/>
            <p:cNvSpPr txBox="1"/>
            <p:nvPr>
              <p:custDataLst>
                <p:tags r:id="rId9"/>
              </p:custDataLst>
            </p:nvPr>
          </p:nvSpPr>
          <p:spPr>
            <a:xfrm>
              <a:off x="1988" y="4832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跨平台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46" name="文本框 83"/>
            <p:cNvSpPr txBox="1"/>
            <p:nvPr>
              <p:custDataLst>
                <p:tags r:id="rId10"/>
              </p:custDataLst>
            </p:nvPr>
          </p:nvSpPr>
          <p:spPr>
            <a:xfrm>
              <a:off x="1988" y="5676"/>
              <a:ext cx="1984" cy="566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高性能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47" name="文本框 83"/>
            <p:cNvSpPr txBox="1"/>
            <p:nvPr>
              <p:custDataLst>
                <p:tags r:id="rId11"/>
              </p:custDataLst>
            </p:nvPr>
          </p:nvSpPr>
          <p:spPr>
            <a:xfrm>
              <a:off x="1988" y="6519"/>
              <a:ext cx="1984" cy="566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模块化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53" name="文本框 83"/>
            <p:cNvSpPr txBox="1"/>
            <p:nvPr>
              <p:custDataLst>
                <p:tags r:id="rId12"/>
              </p:custDataLst>
            </p:nvPr>
          </p:nvSpPr>
          <p:spPr>
            <a:xfrm>
              <a:off x="1988" y="7362"/>
              <a:ext cx="1984" cy="566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开放源代码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grpSp>
        <p:nvGrpSpPr>
          <p:cNvPr id="108" name="组合 107"/>
          <p:cNvGrpSpPr/>
          <p:nvPr/>
        </p:nvGrpSpPr>
        <p:grpSpPr>
          <a:xfrm rot="0">
            <a:off x="2721502" y="1636084"/>
            <a:ext cx="1260000" cy="3319453"/>
            <a:chOff x="4289" y="2700"/>
            <a:chExt cx="1984" cy="5227"/>
          </a:xfrm>
        </p:grpSpPr>
        <p:sp>
          <p:nvSpPr>
            <p:cNvPr id="33" name="矩形 124"/>
            <p:cNvSpPr/>
            <p:nvPr>
              <p:custDataLst>
                <p:tags r:id="rId13"/>
              </p:custDataLst>
            </p:nvPr>
          </p:nvSpPr>
          <p:spPr>
            <a:xfrm>
              <a:off x="4714" y="2700"/>
              <a:ext cx="1134" cy="1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sz="1800">
                  <a:solidFill>
                    <a:srgbClr val="215968"/>
                  </a:solidFill>
                </a:defRPr>
              </a:pPr>
              <a:endParaRPr sz="140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42"/>
            <p:cNvSpPr txBox="1"/>
            <p:nvPr>
              <p:custDataLst>
                <p:tags r:id="rId14"/>
              </p:custDataLst>
            </p:nvPr>
          </p:nvSpPr>
          <p:spPr>
            <a:xfrm>
              <a:off x="4431" y="3636"/>
              <a:ext cx="1700" cy="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08" tIns="45708" rIns="45708" bIns="45708" numCol="1" anchor="t">
              <a:spAutoFit/>
            </a:bodyPr>
            <a:lstStyle>
              <a:lvl1pPr algn="ctr">
                <a:defRPr sz="1800" b="1">
                  <a:solidFill>
                    <a:srgbClr val="21596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lang="zh-CN" sz="140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endParaRPr lang="zh-CN" sz="140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sz="140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稳定可靠</a:t>
              </a:r>
              <a:endParaRPr lang="zh-CN" sz="140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4" name="文本框 83"/>
            <p:cNvSpPr txBox="1"/>
            <p:nvPr>
              <p:custDataLst>
                <p:tags r:id="rId15"/>
              </p:custDataLst>
            </p:nvPr>
          </p:nvSpPr>
          <p:spPr>
            <a:xfrm>
              <a:off x="4289" y="4832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多次内部测试</a:t>
              </a:r>
              <a:endParaRPr lang="zh-CN" altLang="en-US" sz="12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55" name="文本框 83"/>
            <p:cNvSpPr txBox="1"/>
            <p:nvPr>
              <p:custDataLst>
                <p:tags r:id="rId16"/>
              </p:custDataLst>
            </p:nvPr>
          </p:nvSpPr>
          <p:spPr>
            <a:xfrm>
              <a:off x="4289" y="5599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行业校验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56" name="文本框 83"/>
            <p:cNvSpPr txBox="1"/>
            <p:nvPr>
              <p:custDataLst>
                <p:tags r:id="rId17"/>
              </p:custDataLst>
            </p:nvPr>
          </p:nvSpPr>
          <p:spPr>
            <a:xfrm>
              <a:off x="4289" y="6366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专业的售后团队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57" name="文本框 83"/>
            <p:cNvSpPr txBox="1"/>
            <p:nvPr>
              <p:custDataLst>
                <p:tags r:id="rId18"/>
              </p:custDataLst>
            </p:nvPr>
          </p:nvSpPr>
          <p:spPr>
            <a:xfrm>
              <a:off x="4289" y="7133"/>
              <a:ext cx="1984" cy="794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全方位的技术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支持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 rot="0">
            <a:off x="4180732" y="1636084"/>
            <a:ext cx="1260000" cy="2689043"/>
            <a:chOff x="6566" y="2700"/>
            <a:chExt cx="1984" cy="4235"/>
          </a:xfrm>
        </p:grpSpPr>
        <p:sp>
          <p:nvSpPr>
            <p:cNvPr id="36" name="矩形 124"/>
            <p:cNvSpPr/>
            <p:nvPr>
              <p:custDataLst>
                <p:tags r:id="rId19"/>
              </p:custDataLst>
            </p:nvPr>
          </p:nvSpPr>
          <p:spPr>
            <a:xfrm>
              <a:off x="6991" y="2700"/>
              <a:ext cx="1134" cy="1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sz="1800">
                  <a:solidFill>
                    <a:srgbClr val="215968"/>
                  </a:solidFill>
                </a:defRPr>
              </a:pPr>
              <a:endParaRPr sz="140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40"/>
            <p:cNvSpPr txBox="1"/>
            <p:nvPr>
              <p:custDataLst>
                <p:tags r:id="rId20"/>
              </p:custDataLst>
            </p:nvPr>
          </p:nvSpPr>
          <p:spPr>
            <a:xfrm>
              <a:off x="6708" y="3636"/>
              <a:ext cx="1700" cy="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08" tIns="45708" rIns="45708" bIns="45708" numCol="1" anchor="t">
              <a:spAutoFit/>
            </a:bodyPr>
            <a:lstStyle>
              <a:lvl1pPr algn="ctr">
                <a:defRPr sz="1800" b="1">
                  <a:solidFill>
                    <a:srgbClr val="21596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lang="zh-CN" altLang="en-US" sz="140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专业团队</a:t>
              </a:r>
              <a:endParaRPr lang="zh-CN" altLang="en-US" sz="140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altLang="en-US" sz="140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研发能力</a:t>
              </a:r>
              <a:endParaRPr lang="zh-CN" altLang="en-US" sz="140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2" name="文本框 83"/>
            <p:cNvSpPr txBox="1"/>
            <p:nvPr>
              <p:custDataLst>
                <p:tags r:id="rId21"/>
              </p:custDataLst>
            </p:nvPr>
          </p:nvSpPr>
          <p:spPr>
            <a:xfrm>
              <a:off x="6566" y="4833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注重市场需求</a:t>
              </a:r>
              <a:endParaRPr lang="zh-CN" altLang="en-US" sz="12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89" name="文本框 83"/>
            <p:cNvSpPr txBox="1"/>
            <p:nvPr>
              <p:custDataLst>
                <p:tags r:id="rId22"/>
              </p:custDataLst>
            </p:nvPr>
          </p:nvSpPr>
          <p:spPr>
            <a:xfrm>
              <a:off x="6566" y="5600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技术趋势的分析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90" name="文本框 83"/>
            <p:cNvSpPr txBox="1"/>
            <p:nvPr>
              <p:custDataLst>
                <p:tags r:id="rId23"/>
              </p:custDataLst>
            </p:nvPr>
          </p:nvSpPr>
          <p:spPr>
            <a:xfrm>
              <a:off x="6566" y="6367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引入先进的技术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grpSp>
        <p:nvGrpSpPr>
          <p:cNvPr id="110" name="组合 109"/>
          <p:cNvGrpSpPr/>
          <p:nvPr/>
        </p:nvGrpSpPr>
        <p:grpSpPr>
          <a:xfrm rot="0">
            <a:off x="5639962" y="1653779"/>
            <a:ext cx="1260000" cy="3303173"/>
            <a:chOff x="8945" y="2727"/>
            <a:chExt cx="1984" cy="5202"/>
          </a:xfrm>
        </p:grpSpPr>
        <p:sp>
          <p:nvSpPr>
            <p:cNvPr id="68" name="矩形 124"/>
            <p:cNvSpPr/>
            <p:nvPr>
              <p:custDataLst>
                <p:tags r:id="rId24"/>
              </p:custDataLst>
            </p:nvPr>
          </p:nvSpPr>
          <p:spPr>
            <a:xfrm>
              <a:off x="9370" y="2727"/>
              <a:ext cx="1134" cy="1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sz="1800">
                  <a:solidFill>
                    <a:srgbClr val="215968"/>
                  </a:solidFill>
                </a:defRPr>
              </a:pPr>
              <a:endParaRPr sz="140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9" name="文本框 40"/>
            <p:cNvSpPr txBox="1"/>
            <p:nvPr>
              <p:custDataLst>
                <p:tags r:id="rId25"/>
              </p:custDataLst>
            </p:nvPr>
          </p:nvSpPr>
          <p:spPr>
            <a:xfrm>
              <a:off x="9087" y="3636"/>
              <a:ext cx="1700" cy="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08" tIns="45708" rIns="45708" bIns="45708" numCol="1" anchor="ctr" anchorCtr="0">
              <a:spAutoFit/>
            </a:bodyPr>
            <a:lstStyle>
              <a:lvl1pPr algn="ctr">
                <a:defRPr sz="1800" b="1">
                  <a:solidFill>
                    <a:srgbClr val="21596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lang="zh-CN" altLang="en-US" sz="1400" dirty="0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性价比高</a:t>
              </a:r>
              <a:endParaRPr lang="zh-CN" altLang="en-US" sz="1400" dirty="0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3" name="文本框 83"/>
            <p:cNvSpPr txBox="1"/>
            <p:nvPr>
              <p:custDataLst>
                <p:tags r:id="rId26"/>
              </p:custDataLst>
            </p:nvPr>
          </p:nvSpPr>
          <p:spPr>
            <a:xfrm>
              <a:off x="8945" y="4833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按需购买</a:t>
              </a:r>
              <a:endParaRPr lang="zh-CN" altLang="en-US" sz="12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94" name="文本框 83"/>
            <p:cNvSpPr txBox="1"/>
            <p:nvPr>
              <p:custDataLst>
                <p:tags r:id="rId27"/>
              </p:custDataLst>
            </p:nvPr>
          </p:nvSpPr>
          <p:spPr>
            <a:xfrm>
              <a:off x="8945" y="5600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满足业务需求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96" name="文本框 83"/>
            <p:cNvSpPr txBox="1"/>
            <p:nvPr>
              <p:custDataLst>
                <p:tags r:id="rId28"/>
              </p:custDataLst>
            </p:nvPr>
          </p:nvSpPr>
          <p:spPr>
            <a:xfrm>
              <a:off x="8945" y="7362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满足客户个性化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97" name="文本框 83"/>
            <p:cNvSpPr txBox="1"/>
            <p:nvPr>
              <p:custDataLst>
                <p:tags r:id="rId29"/>
              </p:custDataLst>
            </p:nvPr>
          </p:nvSpPr>
          <p:spPr>
            <a:xfrm>
              <a:off x="8945" y="6367"/>
              <a:ext cx="1984" cy="794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避免成本和功能冗余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grpSp>
        <p:nvGrpSpPr>
          <p:cNvPr id="111" name="组合 110"/>
          <p:cNvGrpSpPr/>
          <p:nvPr/>
        </p:nvGrpSpPr>
        <p:grpSpPr>
          <a:xfrm rot="0">
            <a:off x="7099192" y="1633379"/>
            <a:ext cx="1260000" cy="2691748"/>
            <a:chOff x="11222" y="2695"/>
            <a:chExt cx="1984" cy="4239"/>
          </a:xfrm>
        </p:grpSpPr>
        <p:sp>
          <p:nvSpPr>
            <p:cNvPr id="35" name="矩形 93"/>
            <p:cNvSpPr/>
            <p:nvPr>
              <p:custDataLst>
                <p:tags r:id="rId30"/>
              </p:custDataLst>
            </p:nvPr>
          </p:nvSpPr>
          <p:spPr>
            <a:xfrm>
              <a:off x="11647" y="2695"/>
              <a:ext cx="1134" cy="1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sz="1800">
                  <a:solidFill>
                    <a:srgbClr val="215968"/>
                  </a:solidFill>
                </a:defRPr>
              </a:pPr>
              <a:endParaRPr sz="140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40"/>
            <p:cNvSpPr txBox="1"/>
            <p:nvPr>
              <p:custDataLst>
                <p:tags r:id="rId31"/>
              </p:custDataLst>
            </p:nvPr>
          </p:nvSpPr>
          <p:spPr>
            <a:xfrm>
              <a:off x="11364" y="3636"/>
              <a:ext cx="1700" cy="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08" tIns="45708" rIns="45708" bIns="45708" numCol="1" anchor="ctr" anchorCtr="0">
              <a:spAutoFit/>
            </a:bodyPr>
            <a:lstStyle>
              <a:lvl1pPr algn="ctr">
                <a:defRPr sz="1800" b="1">
                  <a:solidFill>
                    <a:srgbClr val="21596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lang="zh-CN" sz="1400" dirty="0" err="1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数据安全</a:t>
              </a:r>
              <a:endParaRPr lang="zh-CN" sz="1400" dirty="0" err="1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8" name="文本框 83"/>
            <p:cNvSpPr txBox="1"/>
            <p:nvPr>
              <p:custDataLst>
                <p:tags r:id="rId32"/>
              </p:custDataLst>
            </p:nvPr>
          </p:nvSpPr>
          <p:spPr>
            <a:xfrm>
              <a:off x="11222" y="4833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定期备份</a:t>
              </a:r>
              <a:endParaRPr lang="zh-CN" altLang="en-US" sz="12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99" name="文本框 83"/>
            <p:cNvSpPr txBox="1"/>
            <p:nvPr>
              <p:custDataLst>
                <p:tags r:id="rId33"/>
              </p:custDataLst>
            </p:nvPr>
          </p:nvSpPr>
          <p:spPr>
            <a:xfrm>
              <a:off x="11222" y="5600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数据加密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100" name="文本框 83"/>
            <p:cNvSpPr txBox="1"/>
            <p:nvPr>
              <p:custDataLst>
                <p:tags r:id="rId34"/>
              </p:custDataLst>
            </p:nvPr>
          </p:nvSpPr>
          <p:spPr>
            <a:xfrm>
              <a:off x="11222" y="6367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应急还原机制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 rot="0">
            <a:off x="8558354" y="1616869"/>
            <a:ext cx="1260000" cy="2708258"/>
            <a:chOff x="13509" y="2669"/>
            <a:chExt cx="1984" cy="4265"/>
          </a:xfrm>
        </p:grpSpPr>
        <p:sp>
          <p:nvSpPr>
            <p:cNvPr id="41" name="文本框 40"/>
            <p:cNvSpPr txBox="1"/>
            <p:nvPr>
              <p:custDataLst>
                <p:tags r:id="rId35"/>
              </p:custDataLst>
            </p:nvPr>
          </p:nvSpPr>
          <p:spPr>
            <a:xfrm>
              <a:off x="13651" y="3636"/>
              <a:ext cx="1700" cy="8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08" tIns="45708" rIns="45708" bIns="45708" numCol="1" anchor="t">
              <a:spAutoFit/>
            </a:bodyPr>
            <a:lstStyle>
              <a:lvl1pPr algn="ctr">
                <a:defRPr sz="1800" b="1">
                  <a:solidFill>
                    <a:srgbClr val="21596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lang="zh-CN" sz="1400" dirty="0" err="1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长期迭代</a:t>
              </a:r>
              <a:endParaRPr lang="zh-CN" sz="1400" dirty="0" err="1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r>
                <a:rPr lang="zh-CN" sz="1400" dirty="0" err="1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升级</a:t>
              </a:r>
              <a:endParaRPr lang="zh-CN" sz="1400" dirty="0" err="1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93"/>
            <p:cNvSpPr/>
            <p:nvPr>
              <p:custDataLst>
                <p:tags r:id="rId36"/>
              </p:custDataLst>
            </p:nvPr>
          </p:nvSpPr>
          <p:spPr>
            <a:xfrm>
              <a:off x="13934" y="2669"/>
              <a:ext cx="1134" cy="1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p>
              <a:pPr algn="ctr">
                <a:defRPr sz="1800">
                  <a:solidFill>
                    <a:srgbClr val="215968"/>
                  </a:solidFill>
                </a:defRPr>
              </a:pPr>
              <a:endParaRPr sz="140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1" name="文本框 83"/>
            <p:cNvSpPr txBox="1"/>
            <p:nvPr>
              <p:custDataLst>
                <p:tags r:id="rId37"/>
              </p:custDataLst>
            </p:nvPr>
          </p:nvSpPr>
          <p:spPr>
            <a:xfrm>
              <a:off x="13509" y="4833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长期深耕行业</a:t>
              </a:r>
              <a:endParaRPr lang="zh-CN" altLang="en-US" sz="12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102" name="文本框 83"/>
            <p:cNvSpPr txBox="1"/>
            <p:nvPr>
              <p:custDataLst>
                <p:tags r:id="rId38"/>
              </p:custDataLst>
            </p:nvPr>
          </p:nvSpPr>
          <p:spPr>
            <a:xfrm>
              <a:off x="13509" y="5600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多渠道收集需求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103" name="文本框 83"/>
            <p:cNvSpPr txBox="1"/>
            <p:nvPr>
              <p:custDataLst>
                <p:tags r:id="rId39"/>
              </p:custDataLst>
            </p:nvPr>
          </p:nvSpPr>
          <p:spPr>
            <a:xfrm>
              <a:off x="13509" y="6367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高频的更新频率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 rot="0">
            <a:off x="10017584" y="1616697"/>
            <a:ext cx="1260000" cy="2364750"/>
            <a:chOff x="15774" y="2669"/>
            <a:chExt cx="1984" cy="3724"/>
          </a:xfrm>
        </p:grpSpPr>
        <p:sp>
          <p:nvSpPr>
            <p:cNvPr id="74" name="矩形 93"/>
            <p:cNvSpPr/>
            <p:nvPr>
              <p:custDataLst>
                <p:tags r:id="rId40"/>
              </p:custDataLst>
            </p:nvPr>
          </p:nvSpPr>
          <p:spPr>
            <a:xfrm>
              <a:off x="16199" y="2669"/>
              <a:ext cx="1134" cy="10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07" tIns="45707" rIns="45707" bIns="45707" numCol="1" anchor="ctr">
              <a:noAutofit/>
            </a:bodyPr>
            <a:lstStyle/>
            <a:p>
              <a:pPr algn="ctr">
                <a:defRPr sz="1800">
                  <a:solidFill>
                    <a:srgbClr val="215968"/>
                  </a:solidFill>
                </a:defRPr>
              </a:pPr>
              <a:endParaRPr sz="1400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文本框 21"/>
            <p:cNvSpPr txBox="1"/>
            <p:nvPr>
              <p:custDataLst>
                <p:tags r:id="rId41"/>
              </p:custDataLst>
            </p:nvPr>
          </p:nvSpPr>
          <p:spPr>
            <a:xfrm>
              <a:off x="15916" y="3636"/>
              <a:ext cx="1700" cy="822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45708" rIns="45708">
              <a:spAutoFit/>
            </a:bodyPr>
            <a:lstStyle>
              <a:lvl1pPr algn="ctr">
                <a:defRPr sz="1800" b="1">
                  <a:solidFill>
                    <a:srgbClr val="215968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rPr lang="zh-CN" sz="1400" dirty="0" err="1">
                  <a:solidFill>
                    <a:srgbClr val="1D47D9"/>
                  </a:solidFill>
                  <a:latin typeface="微软雅黑" panose="020B0503020204020204" charset="-122"/>
                  <a:ea typeface="微软雅黑" panose="020B0503020204020204" charset="-122"/>
                </a:rPr>
                <a:t>及时响应的售后服务</a:t>
              </a:r>
              <a:endParaRPr lang="zh-CN" sz="1400" dirty="0" err="1">
                <a:solidFill>
                  <a:srgbClr val="1D47D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4" name="文本框 83"/>
            <p:cNvSpPr txBox="1"/>
            <p:nvPr>
              <p:custDataLst>
                <p:tags r:id="rId42"/>
              </p:custDataLst>
            </p:nvPr>
          </p:nvSpPr>
          <p:spPr>
            <a:xfrm>
              <a:off x="15774" y="4832"/>
              <a:ext cx="1984" cy="567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7x24h售后服务</a:t>
              </a:r>
              <a:endParaRPr lang="zh-CN" altLang="en-US" sz="120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  <p:sp>
          <p:nvSpPr>
            <p:cNvPr id="105" name="文本框 83"/>
            <p:cNvSpPr txBox="1"/>
            <p:nvPr>
              <p:custDataLst>
                <p:tags r:id="rId43"/>
              </p:custDataLst>
            </p:nvPr>
          </p:nvSpPr>
          <p:spPr>
            <a:xfrm>
              <a:off x="15774" y="5599"/>
              <a:ext cx="1984" cy="794"/>
            </a:xfrm>
            <a:prstGeom prst="rect">
              <a:avLst/>
            </a:prstGeom>
            <a:solidFill>
              <a:srgbClr val="197BDC">
                <a:alpha val="9000"/>
              </a:srgbClr>
            </a:solidFill>
            <a:ln w="3175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rgbClr val="224BDA"/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algn="ctr" defTabSz="457200">
                <a:defRPr kumimoji="1" sz="14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  <a:lvl2pPr defTabSz="457200"/>
              <a:lvl3pPr defTabSz="457200"/>
              <a:lvl4pPr defTabSz="457200"/>
              <a:lvl5pPr defTabSz="457200"/>
              <a:lvl6pPr defTabSz="457200"/>
              <a:lvl7pPr defTabSz="457200"/>
              <a:lvl8pPr defTabSz="457200"/>
              <a:lvl9pPr defTabSz="457200"/>
            </a:lstStyle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定期回访收集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  <a:p>
              <a:r>
                <a:rPr lang="zh-CN" altLang="en-US" sz="1200" dirty="0">
                  <a:solidFill>
                    <a:schemeClr val="tx1"/>
                  </a:solidFill>
                  <a:latin typeface="Microsoft YaHei Regular" panose="020B0503020204020204" charset="-122"/>
                  <a:ea typeface="Microsoft YaHei Regular" panose="020B0503020204020204" charset="-122"/>
                  <a:sym typeface="+mn-ea"/>
                </a:rPr>
                <a:t>反馈</a:t>
              </a:r>
              <a:endParaRPr lang="zh-CN" altLang="en-US" sz="1200" dirty="0">
                <a:solidFill>
                  <a:schemeClr val="tx1"/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endParaRPr>
            </a:p>
          </p:txBody>
        </p:sp>
      </p:grpSp>
      <p:sp>
        <p:nvSpPr>
          <p:cNvPr id="114" name="右箭头 113"/>
          <p:cNvSpPr>
            <a:spLocks noChangeAspect="1"/>
          </p:cNvSpPr>
          <p:nvPr>
            <p:custDataLst>
              <p:tags r:id="rId44"/>
            </p:custDataLst>
          </p:nvPr>
        </p:nvSpPr>
        <p:spPr>
          <a:xfrm rot="5400000">
            <a:off x="1772920" y="2625725"/>
            <a:ext cx="238125" cy="489585"/>
          </a:xfrm>
          <a:prstGeom prst="rightArrow">
            <a:avLst>
              <a:gd name="adj1" fmla="val 56335"/>
              <a:gd name="adj2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rgbClr val="176A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15" name="右箭头 114"/>
          <p:cNvSpPr>
            <a:spLocks noChangeAspect="1"/>
          </p:cNvSpPr>
          <p:nvPr>
            <p:custDataLst>
              <p:tags r:id="rId45"/>
            </p:custDataLst>
          </p:nvPr>
        </p:nvSpPr>
        <p:spPr>
          <a:xfrm rot="5400000">
            <a:off x="3211195" y="2625725"/>
            <a:ext cx="238125" cy="489585"/>
          </a:xfrm>
          <a:prstGeom prst="rightArrow">
            <a:avLst>
              <a:gd name="adj1" fmla="val 56335"/>
              <a:gd name="adj2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rgbClr val="176A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16" name="右箭头 115"/>
          <p:cNvSpPr>
            <a:spLocks noChangeAspect="1"/>
          </p:cNvSpPr>
          <p:nvPr>
            <p:custDataLst>
              <p:tags r:id="rId46"/>
            </p:custDataLst>
          </p:nvPr>
        </p:nvSpPr>
        <p:spPr>
          <a:xfrm rot="5400000">
            <a:off x="4649470" y="2625725"/>
            <a:ext cx="238125" cy="489585"/>
          </a:xfrm>
          <a:prstGeom prst="rightArrow">
            <a:avLst>
              <a:gd name="adj1" fmla="val 56335"/>
              <a:gd name="adj2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rgbClr val="176A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17" name="右箭头 116"/>
          <p:cNvSpPr>
            <a:spLocks noChangeAspect="1"/>
          </p:cNvSpPr>
          <p:nvPr>
            <p:custDataLst>
              <p:tags r:id="rId47"/>
            </p:custDataLst>
          </p:nvPr>
        </p:nvSpPr>
        <p:spPr>
          <a:xfrm rot="5400000">
            <a:off x="6087745" y="2625725"/>
            <a:ext cx="238125" cy="489585"/>
          </a:xfrm>
          <a:prstGeom prst="rightArrow">
            <a:avLst>
              <a:gd name="adj1" fmla="val 56335"/>
              <a:gd name="adj2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rgbClr val="176A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18" name="右箭头 117"/>
          <p:cNvSpPr>
            <a:spLocks noChangeAspect="1"/>
          </p:cNvSpPr>
          <p:nvPr>
            <p:custDataLst>
              <p:tags r:id="rId48"/>
            </p:custDataLst>
          </p:nvPr>
        </p:nvSpPr>
        <p:spPr>
          <a:xfrm rot="5400000">
            <a:off x="7526020" y="2625725"/>
            <a:ext cx="238125" cy="489585"/>
          </a:xfrm>
          <a:prstGeom prst="rightArrow">
            <a:avLst>
              <a:gd name="adj1" fmla="val 56335"/>
              <a:gd name="adj2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rgbClr val="176A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19" name="右箭头 118"/>
          <p:cNvSpPr>
            <a:spLocks noChangeAspect="1"/>
          </p:cNvSpPr>
          <p:nvPr>
            <p:custDataLst>
              <p:tags r:id="rId49"/>
            </p:custDataLst>
          </p:nvPr>
        </p:nvSpPr>
        <p:spPr>
          <a:xfrm rot="5400000">
            <a:off x="8964295" y="2625725"/>
            <a:ext cx="238125" cy="489585"/>
          </a:xfrm>
          <a:prstGeom prst="rightArrow">
            <a:avLst>
              <a:gd name="adj1" fmla="val 56335"/>
              <a:gd name="adj2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rgbClr val="176A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120" name="右箭头 119"/>
          <p:cNvSpPr>
            <a:spLocks noChangeAspect="1"/>
          </p:cNvSpPr>
          <p:nvPr>
            <p:custDataLst>
              <p:tags r:id="rId50"/>
            </p:custDataLst>
          </p:nvPr>
        </p:nvSpPr>
        <p:spPr>
          <a:xfrm rot="5400000">
            <a:off x="10402570" y="2625725"/>
            <a:ext cx="238125" cy="489585"/>
          </a:xfrm>
          <a:prstGeom prst="rightArrow">
            <a:avLst>
              <a:gd name="adj1" fmla="val 56335"/>
              <a:gd name="adj2" fmla="val 50000"/>
            </a:avLst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100000">
                <a:srgbClr val="176AE7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grpSp>
        <p:nvGrpSpPr>
          <p:cNvPr id="141" name="组合 140"/>
          <p:cNvGrpSpPr/>
          <p:nvPr/>
        </p:nvGrpSpPr>
        <p:grpSpPr>
          <a:xfrm>
            <a:off x="1000760" y="5877243"/>
            <a:ext cx="1802765" cy="621030"/>
            <a:chOff x="1576" y="9019"/>
            <a:chExt cx="2839" cy="978"/>
          </a:xfrm>
        </p:grpSpPr>
        <p:sp>
          <p:nvSpPr>
            <p:cNvPr id="122" name="矩形 121"/>
            <p:cNvSpPr/>
            <p:nvPr>
              <p:custDataLst>
                <p:tags r:id="rId51"/>
              </p:custDataLst>
            </p:nvPr>
          </p:nvSpPr>
          <p:spPr>
            <a:xfrm>
              <a:off x="1581" y="9019"/>
              <a:ext cx="2835" cy="937"/>
            </a:xfrm>
            <a:prstGeom prst="rect">
              <a:avLst/>
            </a:prstGeom>
            <a:solidFill>
              <a:srgbClr val="197BDC">
                <a:alpha val="1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 defTabSz="457200"/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生活服务</a:t>
              </a:r>
              <a:endParaRPr kumimoji="1" lang="zh-CN" altLang="en-US" b="1" dirty="0">
                <a:solidFill>
                  <a:srgbClr val="0042E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3" name="矩形 122"/>
            <p:cNvSpPr/>
            <p:nvPr>
              <p:custDataLst>
                <p:tags r:id="rId52"/>
              </p:custDataLst>
            </p:nvPr>
          </p:nvSpPr>
          <p:spPr>
            <a:xfrm flipV="1">
              <a:off x="1576" y="9917"/>
              <a:ext cx="2835" cy="80"/>
            </a:xfrm>
            <a:prstGeom prst="rect">
              <a:avLst/>
            </a:prstGeom>
            <a:gradFill>
              <a:gsLst>
                <a:gs pos="100000">
                  <a:srgbClr val="1299FF">
                    <a:alpha val="50000"/>
                  </a:srgbClr>
                </a:gs>
                <a:gs pos="0">
                  <a:srgbClr val="153BD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42" name="组合 141"/>
          <p:cNvGrpSpPr/>
          <p:nvPr/>
        </p:nvGrpSpPr>
        <p:grpSpPr>
          <a:xfrm>
            <a:off x="3171825" y="5877243"/>
            <a:ext cx="1802765" cy="621030"/>
            <a:chOff x="1576" y="9019"/>
            <a:chExt cx="2839" cy="978"/>
          </a:xfrm>
        </p:grpSpPr>
        <p:sp>
          <p:nvSpPr>
            <p:cNvPr id="143" name="矩形 142"/>
            <p:cNvSpPr/>
            <p:nvPr>
              <p:custDataLst>
                <p:tags r:id="rId53"/>
              </p:custDataLst>
            </p:nvPr>
          </p:nvSpPr>
          <p:spPr>
            <a:xfrm>
              <a:off x="1581" y="9019"/>
              <a:ext cx="2835" cy="937"/>
            </a:xfrm>
            <a:prstGeom prst="rect">
              <a:avLst/>
            </a:prstGeom>
            <a:solidFill>
              <a:srgbClr val="197BDC">
                <a:alpha val="1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 defTabSz="457200"/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制造业</a:t>
              </a:r>
              <a:endParaRPr kumimoji="1" lang="zh-CN" altLang="en-US" b="1" dirty="0">
                <a:solidFill>
                  <a:srgbClr val="0042E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矩形 143"/>
            <p:cNvSpPr/>
            <p:nvPr>
              <p:custDataLst>
                <p:tags r:id="rId54"/>
              </p:custDataLst>
            </p:nvPr>
          </p:nvSpPr>
          <p:spPr>
            <a:xfrm flipV="1">
              <a:off x="1576" y="9917"/>
              <a:ext cx="2835" cy="80"/>
            </a:xfrm>
            <a:prstGeom prst="rect">
              <a:avLst/>
            </a:prstGeom>
            <a:gradFill>
              <a:gsLst>
                <a:gs pos="100000">
                  <a:srgbClr val="1299FF">
                    <a:alpha val="50000"/>
                  </a:srgbClr>
                </a:gs>
                <a:gs pos="0">
                  <a:srgbClr val="153BD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45" name="组合 144"/>
          <p:cNvGrpSpPr/>
          <p:nvPr/>
        </p:nvGrpSpPr>
        <p:grpSpPr>
          <a:xfrm>
            <a:off x="5342890" y="5877243"/>
            <a:ext cx="1802765" cy="621030"/>
            <a:chOff x="1576" y="9019"/>
            <a:chExt cx="2839" cy="978"/>
          </a:xfrm>
        </p:grpSpPr>
        <p:sp>
          <p:nvSpPr>
            <p:cNvPr id="146" name="矩形 145"/>
            <p:cNvSpPr/>
            <p:nvPr>
              <p:custDataLst>
                <p:tags r:id="rId55"/>
              </p:custDataLst>
            </p:nvPr>
          </p:nvSpPr>
          <p:spPr>
            <a:xfrm>
              <a:off x="1581" y="9019"/>
              <a:ext cx="2835" cy="937"/>
            </a:xfrm>
            <a:prstGeom prst="rect">
              <a:avLst/>
            </a:prstGeom>
            <a:solidFill>
              <a:srgbClr val="197BDC">
                <a:alpha val="1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 defTabSz="457200"/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快递物</a:t>
              </a:r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流</a:t>
              </a:r>
              <a:endParaRPr kumimoji="1" lang="zh-CN" altLang="en-US" b="1" dirty="0">
                <a:solidFill>
                  <a:srgbClr val="0042E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矩形 146"/>
            <p:cNvSpPr/>
            <p:nvPr>
              <p:custDataLst>
                <p:tags r:id="rId56"/>
              </p:custDataLst>
            </p:nvPr>
          </p:nvSpPr>
          <p:spPr>
            <a:xfrm flipV="1">
              <a:off x="1576" y="9917"/>
              <a:ext cx="2835" cy="80"/>
            </a:xfrm>
            <a:prstGeom prst="rect">
              <a:avLst/>
            </a:prstGeom>
            <a:gradFill>
              <a:gsLst>
                <a:gs pos="100000">
                  <a:srgbClr val="1299FF">
                    <a:alpha val="50000"/>
                  </a:srgbClr>
                </a:gs>
                <a:gs pos="0">
                  <a:srgbClr val="153BD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48" name="组合 147"/>
          <p:cNvGrpSpPr/>
          <p:nvPr/>
        </p:nvGrpSpPr>
        <p:grpSpPr>
          <a:xfrm>
            <a:off x="7513955" y="5877243"/>
            <a:ext cx="1802765" cy="621030"/>
            <a:chOff x="1576" y="9019"/>
            <a:chExt cx="2839" cy="978"/>
          </a:xfrm>
        </p:grpSpPr>
        <p:sp>
          <p:nvSpPr>
            <p:cNvPr id="149" name="矩形 148"/>
            <p:cNvSpPr/>
            <p:nvPr>
              <p:custDataLst>
                <p:tags r:id="rId57"/>
              </p:custDataLst>
            </p:nvPr>
          </p:nvSpPr>
          <p:spPr>
            <a:xfrm>
              <a:off x="1581" y="9019"/>
              <a:ext cx="2835" cy="937"/>
            </a:xfrm>
            <a:prstGeom prst="rect">
              <a:avLst/>
            </a:prstGeom>
            <a:solidFill>
              <a:srgbClr val="197BDC">
                <a:alpha val="1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 defTabSz="457200"/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教育</a:t>
              </a:r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培训</a:t>
              </a:r>
              <a:endParaRPr kumimoji="1" lang="zh-CN" altLang="en-US" b="1" dirty="0">
                <a:solidFill>
                  <a:srgbClr val="0042E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矩形 149"/>
            <p:cNvSpPr/>
            <p:nvPr>
              <p:custDataLst>
                <p:tags r:id="rId58"/>
              </p:custDataLst>
            </p:nvPr>
          </p:nvSpPr>
          <p:spPr>
            <a:xfrm flipV="1">
              <a:off x="1576" y="9917"/>
              <a:ext cx="2835" cy="80"/>
            </a:xfrm>
            <a:prstGeom prst="rect">
              <a:avLst/>
            </a:prstGeom>
            <a:gradFill>
              <a:gsLst>
                <a:gs pos="100000">
                  <a:srgbClr val="1299FF">
                    <a:alpha val="50000"/>
                  </a:srgbClr>
                </a:gs>
                <a:gs pos="0">
                  <a:srgbClr val="153BD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151" name="组合 150"/>
          <p:cNvGrpSpPr/>
          <p:nvPr/>
        </p:nvGrpSpPr>
        <p:grpSpPr>
          <a:xfrm>
            <a:off x="9685020" y="5877243"/>
            <a:ext cx="1802765" cy="621030"/>
            <a:chOff x="1576" y="9019"/>
            <a:chExt cx="2839" cy="978"/>
          </a:xfrm>
        </p:grpSpPr>
        <p:sp>
          <p:nvSpPr>
            <p:cNvPr id="152" name="矩形 151"/>
            <p:cNvSpPr/>
            <p:nvPr>
              <p:custDataLst>
                <p:tags r:id="rId59"/>
              </p:custDataLst>
            </p:nvPr>
          </p:nvSpPr>
          <p:spPr>
            <a:xfrm>
              <a:off x="1581" y="9019"/>
              <a:ext cx="2835" cy="937"/>
            </a:xfrm>
            <a:prstGeom prst="rect">
              <a:avLst/>
            </a:prstGeom>
            <a:solidFill>
              <a:srgbClr val="197BDC">
                <a:alpha val="1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p>
              <a:pPr algn="ctr" defTabSz="457200"/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各类工单</a:t>
              </a:r>
              <a:r>
                <a:rPr kumimoji="1" lang="zh-CN" altLang="en-US" b="1" dirty="0">
                  <a:solidFill>
                    <a:srgbClr val="0042E0"/>
                  </a:solidFill>
                  <a:latin typeface="微软雅黑" panose="020B0503020204020204" charset="-122"/>
                  <a:ea typeface="微软雅黑" panose="020B0503020204020204" charset="-122"/>
                </a:rPr>
                <a:t>系统</a:t>
              </a:r>
              <a:endParaRPr kumimoji="1" lang="zh-CN" altLang="en-US" b="1" dirty="0">
                <a:solidFill>
                  <a:srgbClr val="0042E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矩形 152"/>
            <p:cNvSpPr/>
            <p:nvPr>
              <p:custDataLst>
                <p:tags r:id="rId60"/>
              </p:custDataLst>
            </p:nvPr>
          </p:nvSpPr>
          <p:spPr>
            <a:xfrm flipV="1">
              <a:off x="1576" y="9917"/>
              <a:ext cx="2835" cy="80"/>
            </a:xfrm>
            <a:prstGeom prst="rect">
              <a:avLst/>
            </a:prstGeom>
            <a:gradFill>
              <a:gsLst>
                <a:gs pos="100000">
                  <a:srgbClr val="1299FF">
                    <a:alpha val="50000"/>
                  </a:srgbClr>
                </a:gs>
                <a:gs pos="0">
                  <a:srgbClr val="153BD6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54" name="图片 153" descr="系统管理"/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694300" y="1728409"/>
            <a:ext cx="396000" cy="396000"/>
          </a:xfrm>
          <a:prstGeom prst="rect">
            <a:avLst/>
          </a:prstGeom>
        </p:spPr>
      </p:pic>
      <p:pic>
        <p:nvPicPr>
          <p:cNvPr id="157" name="图片 156" descr="稳定性"/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3171502" y="1746409"/>
            <a:ext cx="360000" cy="360000"/>
          </a:xfrm>
          <a:prstGeom prst="rect">
            <a:avLst/>
          </a:prstGeom>
        </p:spPr>
      </p:pic>
      <p:pic>
        <p:nvPicPr>
          <p:cNvPr id="158" name="图片 157" descr="80、行业领先的专业团队"/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4636976" y="1746409"/>
            <a:ext cx="347513" cy="345600"/>
          </a:xfrm>
          <a:prstGeom prst="rect">
            <a:avLst/>
          </a:prstGeom>
        </p:spPr>
      </p:pic>
      <p:pic>
        <p:nvPicPr>
          <p:cNvPr id="159" name="图片 158" descr="人民币"/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6071962" y="1746409"/>
            <a:ext cx="396000" cy="396000"/>
          </a:xfrm>
          <a:prstGeom prst="rect">
            <a:avLst/>
          </a:prstGeom>
        </p:spPr>
      </p:pic>
      <p:pic>
        <p:nvPicPr>
          <p:cNvPr id="160" name="图片 159" descr="安全"/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7549192" y="1746409"/>
            <a:ext cx="360000" cy="360000"/>
          </a:xfrm>
          <a:prstGeom prst="rect">
            <a:avLst/>
          </a:prstGeom>
        </p:spPr>
      </p:pic>
      <p:pic>
        <p:nvPicPr>
          <p:cNvPr id="161" name="图片 160" descr="2-3-1终端升级"/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8990354" y="1746409"/>
            <a:ext cx="396000" cy="396000"/>
          </a:xfrm>
          <a:prstGeom prst="rect">
            <a:avLst/>
          </a:prstGeom>
        </p:spPr>
      </p:pic>
      <p:pic>
        <p:nvPicPr>
          <p:cNvPr id="162" name="图片 161" descr="服务 (1)"/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0431585" y="1710409"/>
            <a:ext cx="432000" cy="432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973320" y="2766060"/>
            <a:ext cx="6425565" cy="1325880"/>
          </a:xfrm>
        </p:spPr>
        <p:txBody>
          <a:bodyPr/>
          <a:p>
            <a:r>
              <a:rPr lang="zh-CN" altLang="en-US" sz="4400"/>
              <a:t>客户案例</a:t>
            </a:r>
            <a:endParaRPr lang="zh-CN" altLang="en-US" sz="4400"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505325" y="1703705"/>
            <a:ext cx="7174230" cy="3771900"/>
          </a:xfrm>
          <a:prstGeom prst="roundRect">
            <a:avLst>
              <a:gd name="adj" fmla="val 5353"/>
            </a:avLst>
          </a:prstGeom>
          <a:ln w="25400">
            <a:solidFill>
              <a:schemeClr val="tx1"/>
            </a:solidFill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保洁行业标杆</a:t>
            </a:r>
            <a:r>
              <a:rPr lang="zh-CN" altLang="en-US"/>
              <a:t>客户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16020" y="1816583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楚程</a:t>
            </a:r>
            <a:r>
              <a:rPr kumimoji="1"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服务</a:t>
            </a:r>
            <a:endParaRPr kumimoji="1"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716020" y="2691148"/>
            <a:ext cx="35123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我们团队一直秉承着为客户提供最优质的服务为宗旨，为楚程打造了一款一站式运营管理平台「楚程服务运营管理平台」，该平台集</a:t>
            </a: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工单、计划、项目、客户、</a:t>
            </a: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用户等多方面管理的数字化平台，</a:t>
            </a: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小程序上即可了解产品，更有web端进行配合，满足用户定制需求。</a:t>
            </a:r>
            <a:endParaRPr lang="zh-CN" altLang="en-US" sz="1200" spc="100" dirty="0">
              <a:solidFill>
                <a:schemeClr val="tx2">
                  <a:lumMod val="75000"/>
                </a:schemeClr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3" name="图片 2" descr="首页-待提交@2x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0135" y="2511425"/>
            <a:ext cx="1779270" cy="3853815"/>
          </a:xfrm>
          <a:prstGeom prst="roundRect">
            <a:avLst>
              <a:gd name="adj" fmla="val 5174"/>
            </a:avLst>
          </a:prstGeom>
          <a:ln w="25400"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保洁行业标杆</a:t>
            </a:r>
            <a:r>
              <a:rPr lang="zh-CN" altLang="en-US"/>
              <a:t>客户</a:t>
            </a:r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716020" y="1816583"/>
            <a:ext cx="2019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kumimoji="1" 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CSA</a:t>
            </a:r>
            <a:r>
              <a:rPr kumimoji="1"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保洁</a:t>
            </a:r>
            <a:r>
              <a:rPr kumimoji="1" lang="zh-CN" altLang="en-US" sz="2400" b="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管理</a:t>
            </a:r>
            <a:endParaRPr kumimoji="1" lang="zh-CN" altLang="en-US" sz="2400" b="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716020" y="2691148"/>
            <a:ext cx="351232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我们团队一直秉承着为客户提供最优质的服务为宗旨，为</a:t>
            </a:r>
            <a:r>
              <a:rPr lang="en-US" altLang="zh-CN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CSA</a:t>
            </a: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打造了一款一站式运营管理平台「</a:t>
            </a:r>
            <a:r>
              <a:rPr lang="en-US" altLang="zh-CN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CSA</a:t>
            </a: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保洁管理平台」，该平台集</a:t>
            </a: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  <a:sym typeface="+mn-ea"/>
              </a:rPr>
              <a:t>工单、员工、客户、房屋、薪酬等多方面管理的数字化平台，</a:t>
            </a:r>
            <a:r>
              <a:rPr lang="zh-CN" altLang="en-US" sz="1200" spc="100" dirty="0">
                <a:solidFill>
                  <a:schemeClr val="tx2">
                    <a:lumMod val="75000"/>
                  </a:schemeClr>
                </a:solidFill>
                <a:latin typeface="Microsoft YaHei Regular" panose="020B0503020204020204" charset="-122"/>
                <a:ea typeface="Microsoft YaHei Regular" panose="020B0503020204020204" charset="-122"/>
              </a:rPr>
              <a:t>小程序上即可了解产品，更有web端进行配合，满足用户定制需求。</a:t>
            </a:r>
            <a:endParaRPr lang="zh-CN" altLang="en-US" sz="1200" spc="100" dirty="0">
              <a:solidFill>
                <a:schemeClr val="tx2">
                  <a:lumMod val="75000"/>
                </a:schemeClr>
              </a:solidFill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505325" y="1703705"/>
            <a:ext cx="6763385" cy="3771265"/>
          </a:xfrm>
          <a:prstGeom prst="roundRect">
            <a:avLst>
              <a:gd name="adj" fmla="val 3384"/>
            </a:avLst>
          </a:prstGeom>
          <a:ln w="25400">
            <a:solidFill>
              <a:schemeClr val="tx1"/>
            </a:solidFill>
          </a:ln>
          <a:effectLst/>
        </p:spPr>
      </p:pic>
      <p:pic>
        <p:nvPicPr>
          <p:cNvPr id="21" name="图片 20" descr="首页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01555" y="2511425"/>
            <a:ext cx="1778697" cy="3852000"/>
          </a:xfrm>
          <a:prstGeom prst="roundRect">
            <a:avLst>
              <a:gd name="adj" fmla="val 6557"/>
            </a:avLst>
          </a:prstGeom>
          <a:ln w="25400">
            <a:solidFill>
              <a:schemeClr val="tx1"/>
            </a:solidFill>
          </a:ln>
          <a:effectLst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/>
          <a:p>
            <a:r>
              <a:rPr lang="zh-CN" altLang="en-US"/>
              <a:t>邮箱：hupeng@datasouler.com</a:t>
            </a:r>
            <a:endParaRPr lang="zh-CN" altLang="en-US"/>
          </a:p>
          <a:p>
            <a:r>
              <a:rPr lang="zh-CN" altLang="en-US"/>
              <a:t>电话：13</a:t>
            </a:r>
            <a:r>
              <a:rPr lang="en-US" altLang="zh-CN"/>
              <a:t>621951538</a:t>
            </a:r>
            <a:endParaRPr lang="zh-CN" altLang="en-US"/>
          </a:p>
          <a:p>
            <a:r>
              <a:rPr lang="zh-CN" altLang="en-US"/>
              <a:t>官网：http://www.qingshounet.com</a:t>
            </a:r>
            <a:endParaRPr lang="zh-CN" altLang="en-US"/>
          </a:p>
          <a:p>
            <a:r>
              <a:rPr lang="zh-CN" altLang="en-US"/>
              <a:t>地址：上海市嘉定区杭桂路1100号501室</a:t>
            </a:r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9705340" y="4613275"/>
            <a:ext cx="1866900" cy="1866900"/>
            <a:chOff x="15284" y="7265"/>
            <a:chExt cx="2940" cy="2940"/>
          </a:xfrm>
        </p:grpSpPr>
        <p:sp>
          <p:nvSpPr>
            <p:cNvPr id="6" name="圆角矩形 5"/>
            <p:cNvSpPr/>
            <p:nvPr/>
          </p:nvSpPr>
          <p:spPr>
            <a:xfrm>
              <a:off x="15284" y="7265"/>
              <a:ext cx="2940" cy="2940"/>
            </a:xfrm>
            <a:prstGeom prst="roundRect">
              <a:avLst>
                <a:gd name="adj" fmla="val 465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5394" y="7385"/>
              <a:ext cx="2721" cy="270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410710" y="2766060"/>
            <a:ext cx="6425565" cy="1325880"/>
          </a:xfrm>
        </p:spPr>
        <p:txBody>
          <a:bodyPr/>
          <a:p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关于</a:t>
            </a:r>
            <a:r>
              <a:rPr lang="en-US" altLang="zh-CN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青手科技</a:t>
            </a:r>
            <a:endParaRPr lang="zh-CN" altLang="en-US" sz="4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图片 105" descr="/Users/huangting/Desktop/矩形.png矩形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1581150"/>
            <a:ext cx="12192000" cy="5276850"/>
          </a:xfrm>
          <a:prstGeom prst="rect">
            <a:avLst/>
          </a:prstGeom>
        </p:spPr>
      </p:pic>
      <p:pic>
        <p:nvPicPr>
          <p:cNvPr id="33" name="图片 32" descr="编组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189230"/>
            <a:ext cx="12192000" cy="571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企业简介</a:t>
            </a:r>
            <a:endParaRPr lang="zh-CN" altLang="en-US"/>
          </a:p>
        </p:txBody>
      </p:sp>
      <p:sp>
        <p:nvSpPr>
          <p:cNvPr id="41" name="右箭头 40"/>
          <p:cNvSpPr/>
          <p:nvPr/>
        </p:nvSpPr>
        <p:spPr>
          <a:xfrm>
            <a:off x="444500" y="5815965"/>
            <a:ext cx="11195050" cy="163830"/>
          </a:xfrm>
          <a:prstGeom prst="rightArrow">
            <a:avLst>
              <a:gd name="adj1" fmla="val 50000"/>
              <a:gd name="adj2" fmla="val 98837"/>
            </a:avLst>
          </a:prstGeom>
          <a:gradFill>
            <a:gsLst>
              <a:gs pos="25000">
                <a:srgbClr val="1D47D9">
                  <a:alpha val="100000"/>
                </a:srgbClr>
              </a:gs>
              <a:gs pos="0">
                <a:srgbClr val="1D47D9">
                  <a:alpha val="0"/>
                </a:srgbClr>
              </a:gs>
              <a:gs pos="100000">
                <a:srgbClr val="1D47D9"/>
              </a:gs>
            </a:gsLst>
            <a:lin ang="0" scaled="0"/>
          </a:gra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54610" y="981710"/>
            <a:ext cx="12192000" cy="5882640"/>
            <a:chOff x="86" y="1536"/>
            <a:chExt cx="19200" cy="9264"/>
          </a:xfrm>
        </p:grpSpPr>
        <p:pic>
          <p:nvPicPr>
            <p:cNvPr id="5" name="图片 4" descr="/Users/huangting/Desktop/矩形.png矩形"/>
            <p:cNvPicPr>
              <a:picLocks noChangeAspect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>
            <a:xfrm>
              <a:off x="86" y="2490"/>
              <a:ext cx="19200" cy="8310"/>
            </a:xfrm>
            <a:prstGeom prst="rect">
              <a:avLst/>
            </a:prstGeom>
          </p:spPr>
        </p:pic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531" y="1536"/>
              <a:ext cx="13170" cy="2853"/>
            </a:xfrm>
            <a:prstGeom prst="rect">
              <a:avLst/>
            </a:prstGeom>
          </p:spPr>
          <p:txBody>
            <a:bodyPr wrap="square" anchor="ctr" anchorCtr="0">
              <a:noAutofit/>
            </a:bodyPr>
            <a:p>
              <a:pPr algn="just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kumimoji="1" lang="zh-CN" altLang="en-US" sz="2000" b="1" dirty="0">
                  <a:solidFill>
                    <a:srgbClr val="0042E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青手科技（</a:t>
              </a:r>
              <a:r>
                <a:rPr kumimoji="1" lang="en-GB" altLang="zh-CN" sz="2000" b="1" dirty="0">
                  <a:solidFill>
                    <a:srgbClr val="0042E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  <a:sym typeface="+mn-ea"/>
                </a:rPr>
                <a:t>QS-TECH</a:t>
              </a:r>
              <a:r>
                <a:rPr kumimoji="1" lang="zh-CN" altLang="en-GB" sz="2000" b="1" dirty="0">
                  <a:solidFill>
                    <a:srgbClr val="0042E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  <a:sym typeface="+mn-ea"/>
                </a:rPr>
                <a:t>）</a:t>
              </a:r>
              <a:r>
                <a:rPr kumimoji="1" lang="zh-CN" altLang="en-US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坐落于上海市同济科技园，为同济大学定点孵化的国家高新技术企业。依托人工智能</a:t>
              </a:r>
              <a:r>
                <a:rPr kumimoji="1" lang="en-US" altLang="zh-CN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</a:t>
              </a:r>
              <a:r>
                <a:rPr kumimoji="1" lang="en-GB" altLang="zh-CN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AI</a:t>
              </a:r>
              <a:r>
                <a:rPr kumimoji="1" lang="en-US" altLang="zh-CN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)</a:t>
              </a:r>
              <a:r>
                <a:rPr kumimoji="1" lang="zh-CN" altLang="en-US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和物联网</a:t>
              </a:r>
              <a:r>
                <a:rPr kumimoji="1" lang="en-US" altLang="zh-CN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(</a:t>
              </a:r>
              <a:r>
                <a:rPr kumimoji="1" lang="en-GB" altLang="zh-CN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IoT</a:t>
              </a:r>
              <a:r>
                <a:rPr kumimoji="1" lang="en-US" altLang="zh-CN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)</a:t>
              </a:r>
              <a:r>
                <a:rPr kumimoji="1" lang="zh-CN" altLang="en-US" sz="16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技术，为客户提供数字化转型方案及产品设计与技术服务。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Noto Sans CJK HK"/>
                  <a:sym typeface="+mn-ea"/>
                </a:rPr>
                <a:t>凭借积累的技术和人才，丰富的行业经验和敏锐的行业洞察</a:t>
              </a:r>
              <a:r>
                <a:rPr lang="zh-CN" sz="1600" dirty="0">
                  <a:latin typeface="微软雅黑" panose="020B0503020204020204" charset="-122"/>
                  <a:ea typeface="微软雅黑" panose="020B0503020204020204" charset="-122"/>
                  <a:cs typeface="Noto Sans CJK HK"/>
                  <a:sym typeface="+mn-ea"/>
                </a:rPr>
                <a:t>，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Noto Sans CJK HK"/>
                  <a:sym typeface="+mn-ea"/>
                </a:rPr>
                <a:t>构建具有前瞻性业务模式，帮助企业降本增效，</a:t>
              </a:r>
              <a:r>
                <a:rPr lang="zh-CN" altLang="en-US" sz="1600" spc="100" dirty="0">
                  <a:latin typeface="微软雅黑" panose="020B0503020204020204" charset="-122"/>
                  <a:ea typeface="微软雅黑" panose="020B0503020204020204" charset="-122"/>
                  <a:cs typeface="Noto Sans CJK HK"/>
                  <a:sym typeface="+mn-ea"/>
                </a:rPr>
                <a:t>并不断深入行业</a:t>
              </a:r>
              <a:r>
                <a:rPr lang="zh-CN" altLang="en-US" sz="1600" dirty="0">
                  <a:latin typeface="微软雅黑" panose="020B0503020204020204" charset="-122"/>
                  <a:ea typeface="微软雅黑" panose="020B0503020204020204" charset="-122"/>
                  <a:cs typeface="Noto Sans CJK HK"/>
                  <a:sym typeface="+mn-ea"/>
                </a:rPr>
                <a:t>应</a:t>
              </a:r>
              <a:r>
                <a:rPr lang="zh-CN" altLang="en-US" sz="1600" spc="100" dirty="0">
                  <a:latin typeface="微软雅黑" panose="020B0503020204020204" charset="-122"/>
                  <a:ea typeface="微软雅黑" panose="020B0503020204020204" charset="-122"/>
                  <a:cs typeface="Noto Sans CJK HK"/>
                  <a:sym typeface="+mn-ea"/>
                </a:rPr>
                <a:t>用</a:t>
              </a:r>
              <a:r>
                <a:rPr lang="zh-CN" altLang="en-US" sz="1600" spc="5" dirty="0">
                  <a:latin typeface="微软雅黑" panose="020B0503020204020204" charset="-122"/>
                  <a:ea typeface="微软雅黑" panose="020B0503020204020204" charset="-122"/>
                  <a:cs typeface="Noto Sans CJK HK"/>
                  <a:sym typeface="+mn-ea"/>
                </a:rPr>
                <a:t>。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宋体 CN" panose="02020300000000000000" pitchFamily="18" charset="-122"/>
                <a:ea typeface="思源宋体 CN" panose="02020300000000000000" pitchFamily="18" charset="-122"/>
                <a:cs typeface="+mn-ea"/>
                <a:sym typeface="字魂35号-经典雅黑" panose="00000500000000000000" pitchFamily="2" charset="-122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693" y="5705"/>
              <a:ext cx="2720" cy="4498"/>
              <a:chOff x="607" y="5786"/>
              <a:chExt cx="2720" cy="4498"/>
            </a:xfrm>
          </p:grpSpPr>
          <p:sp>
            <p:nvSpPr>
              <p:cNvPr id="8" name="文本框 38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07" y="8148"/>
                <a:ext cx="2721" cy="53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p>
                <a:pPr algn="ctr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1600" kern="12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42E0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思源黑体 CN Light" panose="020B0200000000000000" charset="-122"/>
                    <a:sym typeface="思源宋体 CN" panose="02020300000000000000" pitchFamily="18" charset="-122"/>
                  </a:rPr>
                  <a:t>在上海成立</a:t>
                </a:r>
                <a:endParaRPr lang="zh-CN" altLang="en-US" sz="1600" kern="12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42E0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思源黑体 CN Light" panose="020B0200000000000000" charset="-122"/>
                  <a:sym typeface="思源宋体 CN" panose="02020300000000000000" pitchFamily="18" charset="-122"/>
                </a:endParaRPr>
              </a:p>
            </p:txBody>
          </p:sp>
          <p:sp>
            <p:nvSpPr>
              <p:cNvPr id="9" name="圆角矩形 8"/>
              <p:cNvSpPr/>
              <p:nvPr>
                <p:custDataLst>
                  <p:tags r:id="rId6"/>
                </p:custDataLst>
              </p:nvPr>
            </p:nvSpPr>
            <p:spPr>
              <a:xfrm>
                <a:off x="1798" y="6323"/>
                <a:ext cx="340" cy="387"/>
              </a:xfrm>
              <a:prstGeom prst="roundRect">
                <a:avLst>
                  <a:gd name="adj" fmla="val 50000"/>
                </a:avLst>
              </a:prstGeom>
              <a:solidFill>
                <a:srgbClr val="1D47D9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741" y="9142"/>
                <a:ext cx="454" cy="4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5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1181" y="9754"/>
                <a:ext cx="157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2018</a:t>
                </a:r>
                <a:r>
                  <a:rPr lang="zh-CN" altLang="en-US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年</a:t>
                </a:r>
                <a:endParaRPr lang="zh-CN" altLang="en-US" sz="16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288" y="6527"/>
                <a:ext cx="1361" cy="13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92000" sy="92000" algn="ctr" rotWithShape="0">
                  <a:schemeClr val="accent5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pic>
            <p:nvPicPr>
              <p:cNvPr id="13" name="图片 12" descr="logo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45" y="6847"/>
                <a:ext cx="647" cy="721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181" y="5786"/>
                <a:ext cx="1574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3+</a:t>
                </a:r>
                <a:r>
                  <a:rPr lang="zh-CN" alt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客户</a:t>
                </a:r>
                <a:endParaRPr lang="zh-CN" altLang="en-US" sz="14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9672" y="4644"/>
              <a:ext cx="3018" cy="5560"/>
              <a:chOff x="9586" y="4725"/>
              <a:chExt cx="3018" cy="5560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10865" y="5208"/>
                <a:ext cx="340" cy="1639"/>
              </a:xfrm>
              <a:prstGeom prst="roundRect">
                <a:avLst>
                  <a:gd name="adj" fmla="val 50000"/>
                </a:avLst>
              </a:prstGeom>
              <a:solidFill>
                <a:srgbClr val="1D47D9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10808" y="9142"/>
                <a:ext cx="453" cy="4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5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248" y="9754"/>
                <a:ext cx="157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2021</a:t>
                </a:r>
                <a:r>
                  <a:rPr lang="zh-CN" altLang="en-US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年</a:t>
                </a:r>
                <a:endParaRPr lang="zh-CN" altLang="en-US" sz="16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sp>
            <p:nvSpPr>
              <p:cNvPr id="19" name="文本框 3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9586" y="8125"/>
                <a:ext cx="3018" cy="60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p>
                <a:pPr lv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42E0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思源黑体 CN Light" panose="020B0200000000000000" charset="-122"/>
                    <a:sym typeface="思源宋体 CN" panose="02020300000000000000" pitchFamily="18" charset="-122"/>
                  </a:rPr>
                  <a:t>上海软件协会</a:t>
                </a:r>
                <a:r>
                  <a:rPr lang="zh-CN" altLang="en-US" sz="16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42E0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思源黑体 CN Light" panose="020B0200000000000000" charset="-122"/>
                    <a:sym typeface="思源宋体 CN" panose="02020300000000000000" pitchFamily="18" charset="-122"/>
                  </a:rPr>
                  <a:t>会员</a:t>
                </a:r>
                <a:endParaRPr lang="zh-CN" altLang="en-US" sz="16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42E0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思源黑体 CN Light" panose="020B0200000000000000" charset="-122"/>
                  <a:sym typeface="思源宋体 CN" panose="02020300000000000000" pitchFamily="18" charset="-122"/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10355" y="6527"/>
                <a:ext cx="1360" cy="13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92000" sy="92000" algn="ctr" rotWithShape="0">
                  <a:schemeClr val="accent5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10248" y="4725"/>
                <a:ext cx="1574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50+</a:t>
                </a:r>
                <a:r>
                  <a:rPr lang="zh-CN" alt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客户</a:t>
                </a:r>
                <a:endParaRPr lang="zh-CN" altLang="en-US" sz="14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pic>
            <p:nvPicPr>
              <p:cNvPr id="22" name="图片 21" descr="/Users/dapeng/Downloads/IMG_2435.JPGIMG_2435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4"/>
              <a:srcRect l="-39" t="6319" r="39" b="6319"/>
              <a:stretch>
                <a:fillRect/>
              </a:stretch>
            </p:blipFill>
            <p:spPr>
              <a:xfrm>
                <a:off x="10398" y="6781"/>
                <a:ext cx="1274" cy="854"/>
              </a:xfrm>
              <a:prstGeom prst="ellipse">
                <a:avLst/>
              </a:prstGeom>
            </p:spPr>
          </p:pic>
        </p:grpSp>
        <p:grpSp>
          <p:nvGrpSpPr>
            <p:cNvPr id="23" name="组合 22"/>
            <p:cNvGrpSpPr/>
            <p:nvPr/>
          </p:nvGrpSpPr>
          <p:grpSpPr>
            <a:xfrm>
              <a:off x="6955" y="5127"/>
              <a:ext cx="2508" cy="5077"/>
              <a:chOff x="6869" y="5208"/>
              <a:chExt cx="2508" cy="5077"/>
            </a:xfrm>
          </p:grpSpPr>
          <p:sp>
            <p:nvSpPr>
              <p:cNvPr id="24" name="圆角矩形 23"/>
              <p:cNvSpPr/>
              <p:nvPr/>
            </p:nvSpPr>
            <p:spPr>
              <a:xfrm>
                <a:off x="7953" y="5700"/>
                <a:ext cx="340" cy="1147"/>
              </a:xfrm>
              <a:prstGeom prst="roundRect">
                <a:avLst>
                  <a:gd name="adj" fmla="val 50000"/>
                </a:avLst>
              </a:prstGeom>
              <a:solidFill>
                <a:srgbClr val="1D47D9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7897" y="9142"/>
                <a:ext cx="453" cy="4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5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6" name="文本框 25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336" y="9754"/>
                <a:ext cx="157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2020</a:t>
                </a:r>
                <a:r>
                  <a:rPr lang="zh-CN" altLang="en-US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年</a:t>
                </a:r>
                <a:endParaRPr lang="zh-CN" altLang="en-US" sz="16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sp>
            <p:nvSpPr>
              <p:cNvPr id="27" name="文本框 38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6869" y="8087"/>
                <a:ext cx="2508" cy="1073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p>
                <a:pPr lv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42E0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思源黑体 CN Light" panose="020B0200000000000000" charset="-122"/>
                    <a:sym typeface="思源宋体 CN" panose="02020300000000000000" pitchFamily="18" charset="-122"/>
                  </a:rPr>
                  <a:t>软件产品证书</a:t>
                </a:r>
                <a:endParaRPr lang="zh-CN" altLang="en-US" sz="1600" kern="12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42E0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思源黑体 CN Light" panose="020B0200000000000000" charset="-122"/>
                  <a:sym typeface="思源宋体 CN" panose="02020300000000000000" pitchFamily="18" charset="-122"/>
                </a:endParaRPr>
              </a:p>
              <a:p>
                <a:pPr lv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endParaRPr lang="zh-CN" altLang="en-US" sz="16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42E0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思源黑体 CN Light" panose="020B0200000000000000" charset="-122"/>
                  <a:sym typeface="思源宋体 CN" panose="02020300000000000000" pitchFamily="18" charset="-122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7443" y="6527"/>
                <a:ext cx="1360" cy="13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92000" sy="92000" algn="ctr" rotWithShape="0">
                  <a:schemeClr val="accent5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7336" y="5208"/>
                <a:ext cx="1574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30+</a:t>
                </a:r>
                <a:r>
                  <a:rPr lang="zh-CN" alt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客户</a:t>
                </a:r>
                <a:endParaRPr lang="zh-CN" altLang="en-US" sz="14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18"/>
                </p:custDataLst>
              </p:nvPr>
            </p:nvPicPr>
            <p:blipFill>
              <a:blip r:embed="rId19"/>
              <a:srcRect r="74856"/>
              <a:stretch>
                <a:fillRect/>
              </a:stretch>
            </p:blipFill>
            <p:spPr>
              <a:xfrm>
                <a:off x="7771" y="6847"/>
                <a:ext cx="828" cy="716"/>
              </a:xfrm>
              <a:prstGeom prst="rect">
                <a:avLst/>
              </a:prstGeom>
            </p:spPr>
          </p:pic>
        </p:grpSp>
        <p:grpSp>
          <p:nvGrpSpPr>
            <p:cNvPr id="31" name="组合 30"/>
            <p:cNvGrpSpPr/>
            <p:nvPr/>
          </p:nvGrpSpPr>
          <p:grpSpPr>
            <a:xfrm>
              <a:off x="12777" y="3825"/>
              <a:ext cx="2508" cy="6379"/>
              <a:chOff x="12691" y="3906"/>
              <a:chExt cx="2508" cy="6379"/>
            </a:xfrm>
          </p:grpSpPr>
          <p:sp>
            <p:nvSpPr>
              <p:cNvPr id="32" name="圆角矩形 31"/>
              <p:cNvSpPr/>
              <p:nvPr/>
            </p:nvSpPr>
            <p:spPr>
              <a:xfrm>
                <a:off x="13775" y="4445"/>
                <a:ext cx="340" cy="2402"/>
              </a:xfrm>
              <a:prstGeom prst="roundRect">
                <a:avLst>
                  <a:gd name="adj" fmla="val 50000"/>
                </a:avLst>
              </a:prstGeom>
              <a:solidFill>
                <a:srgbClr val="1D47D9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13719" y="9142"/>
                <a:ext cx="453" cy="4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5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13158" y="9754"/>
                <a:ext cx="157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2022</a:t>
                </a:r>
                <a:r>
                  <a:rPr lang="zh-CN" altLang="en-US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年</a:t>
                </a:r>
                <a:endParaRPr lang="zh-CN" altLang="en-US" sz="16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sp>
            <p:nvSpPr>
              <p:cNvPr id="36" name="文本框 38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12691" y="8148"/>
                <a:ext cx="2508" cy="60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p>
                <a:pPr lv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42E0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思源黑体 CN Light" panose="020B0200000000000000" charset="-122"/>
                    <a:sym typeface="思源宋体 CN" panose="02020300000000000000" pitchFamily="18" charset="-122"/>
                  </a:rPr>
                  <a:t>软件企业</a:t>
                </a:r>
                <a:endParaRPr lang="zh-CN" altLang="en-US" sz="16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42E0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思源黑体 CN Light" panose="020B0200000000000000" charset="-122"/>
                  <a:sym typeface="思源宋体 CN" panose="02020300000000000000" pitchFamily="18" charset="-122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13265" y="6527"/>
                <a:ext cx="1360" cy="13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92000" sy="92000" algn="ctr" rotWithShape="0">
                  <a:schemeClr val="accent5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13158" y="3906"/>
                <a:ext cx="1574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76+</a:t>
                </a:r>
                <a:r>
                  <a:rPr lang="zh-CN" alt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客户</a:t>
                </a:r>
                <a:endParaRPr lang="zh-CN" altLang="en-US" sz="14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pic>
            <p:nvPicPr>
              <p:cNvPr id="39" name="图片 38" descr="/Users/huangting/Desktop/位图.png位图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4"/>
              <a:srcRect t="23" b="23"/>
              <a:stretch>
                <a:fillRect/>
              </a:stretch>
            </p:blipFill>
            <p:spPr>
              <a:xfrm>
                <a:off x="13270" y="6532"/>
                <a:ext cx="1361" cy="1361"/>
              </a:xfrm>
              <a:prstGeom prst="rect">
                <a:avLst/>
              </a:prstGeom>
            </p:spPr>
          </p:pic>
        </p:grpSp>
        <p:grpSp>
          <p:nvGrpSpPr>
            <p:cNvPr id="40" name="组合 39"/>
            <p:cNvGrpSpPr/>
            <p:nvPr/>
          </p:nvGrpSpPr>
          <p:grpSpPr>
            <a:xfrm>
              <a:off x="15200" y="2758"/>
              <a:ext cx="3568" cy="7446"/>
              <a:chOff x="15200" y="2839"/>
              <a:chExt cx="3568" cy="7446"/>
            </a:xfrm>
          </p:grpSpPr>
          <p:sp>
            <p:nvSpPr>
              <p:cNvPr id="44" name="圆角矩形 43"/>
              <p:cNvSpPr/>
              <p:nvPr/>
            </p:nvSpPr>
            <p:spPr>
              <a:xfrm>
                <a:off x="16585" y="3358"/>
                <a:ext cx="340" cy="3519"/>
              </a:xfrm>
              <a:prstGeom prst="roundRect">
                <a:avLst>
                  <a:gd name="adj" fmla="val 50000"/>
                </a:avLst>
              </a:prstGeom>
              <a:solidFill>
                <a:srgbClr val="1D47D9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5" name="椭圆 44"/>
              <p:cNvSpPr/>
              <p:nvPr/>
            </p:nvSpPr>
            <p:spPr>
              <a:xfrm>
                <a:off x="16529" y="9142"/>
                <a:ext cx="453" cy="4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5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15968" y="9754"/>
                <a:ext cx="157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2023</a:t>
                </a:r>
                <a:r>
                  <a:rPr lang="zh-CN" altLang="en-US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年</a:t>
                </a:r>
                <a:endParaRPr lang="zh-CN" altLang="en-US" sz="16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sp>
            <p:nvSpPr>
              <p:cNvPr id="67" name="文本框 38"/>
              <p:cNvSpPr txBox="1"/>
              <p:nvPr>
                <p:custDataLst>
                  <p:tags r:id="rId26"/>
                </p:custDataLst>
              </p:nvPr>
            </p:nvSpPr>
            <p:spPr>
              <a:xfrm>
                <a:off x="15200" y="8148"/>
                <a:ext cx="3568" cy="60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p>
                <a:pPr lv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42E0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思源黑体 CN Light" panose="020B0200000000000000" charset="-122"/>
                    <a:sym typeface="思源宋体 CN" panose="02020300000000000000" pitchFamily="18" charset="-122"/>
                  </a:rPr>
                  <a:t>国家高新技术企业</a:t>
                </a:r>
                <a:endParaRPr lang="zh-CN" altLang="en-US" sz="16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42E0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思源黑体 CN Light" panose="020B0200000000000000" charset="-122"/>
                  <a:sym typeface="思源宋体 CN" panose="02020300000000000000" pitchFamily="18" charset="-122"/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>
                <a:off x="16075" y="6527"/>
                <a:ext cx="1360" cy="13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92000" sy="92000" algn="ctr" rotWithShape="0">
                  <a:schemeClr val="accent5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82" name="文本框 81"/>
              <p:cNvSpPr txBox="1"/>
              <p:nvPr>
                <p:custDataLst>
                  <p:tags r:id="rId27"/>
                </p:custDataLst>
              </p:nvPr>
            </p:nvSpPr>
            <p:spPr>
              <a:xfrm>
                <a:off x="15968" y="2839"/>
                <a:ext cx="1574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100+</a:t>
                </a:r>
                <a:r>
                  <a:rPr lang="zh-CN" alt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客户</a:t>
                </a:r>
                <a:endParaRPr lang="zh-CN" altLang="en-US" sz="14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pic>
            <p:nvPicPr>
              <p:cNvPr id="83" name="图片 82" descr="位图"/>
              <p:cNvPicPr>
                <a:picLocks noChangeAspect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6075" y="6527"/>
                <a:ext cx="1361" cy="1361"/>
              </a:xfrm>
              <a:prstGeom prst="rect">
                <a:avLst/>
              </a:prstGeom>
            </p:spPr>
          </p:pic>
        </p:grpSp>
        <p:grpSp>
          <p:nvGrpSpPr>
            <p:cNvPr id="84" name="组合 83"/>
            <p:cNvGrpSpPr/>
            <p:nvPr/>
          </p:nvGrpSpPr>
          <p:grpSpPr>
            <a:xfrm>
              <a:off x="3328" y="5352"/>
              <a:ext cx="3244" cy="4852"/>
              <a:chOff x="3328" y="5433"/>
              <a:chExt cx="3244" cy="4852"/>
            </a:xfrm>
          </p:grpSpPr>
          <p:sp>
            <p:nvSpPr>
              <p:cNvPr id="85" name="圆角矩形 84"/>
              <p:cNvSpPr/>
              <p:nvPr/>
            </p:nvSpPr>
            <p:spPr>
              <a:xfrm>
                <a:off x="4928" y="6053"/>
                <a:ext cx="340" cy="794"/>
              </a:xfrm>
              <a:prstGeom prst="roundRect">
                <a:avLst>
                  <a:gd name="adj" fmla="val 50000"/>
                </a:avLst>
              </a:prstGeom>
              <a:solidFill>
                <a:srgbClr val="1D47D9"/>
              </a:solidFill>
              <a:ln>
                <a:noFill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4872" y="9142"/>
                <a:ext cx="453" cy="45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schemeClr val="accent5">
                    <a:lumMod val="7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87" name="文本框 86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4311" y="9754"/>
                <a:ext cx="1574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2019</a:t>
                </a:r>
                <a:r>
                  <a:rPr lang="zh-CN" altLang="en-US" sz="16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年</a:t>
                </a:r>
                <a:endParaRPr lang="zh-CN" altLang="en-US" sz="16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sp>
            <p:nvSpPr>
              <p:cNvPr id="90" name="文本框 38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328" y="8087"/>
                <a:ext cx="3244" cy="60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rtlCol="0">
                <a:spAutoFit/>
              </a:bodyPr>
              <a:p>
                <a:pPr lvl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</a:pPr>
                <a:r>
                  <a:rPr lang="zh-CN" altLang="en-US" sz="1600"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solidFill>
                      <a:srgbClr val="0042E0"/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思源黑体 CN Light" panose="020B0200000000000000" charset="-122"/>
                    <a:sym typeface="思源宋体 CN" panose="02020300000000000000" pitchFamily="18" charset="-122"/>
                  </a:rPr>
                  <a:t>国家科技型中心企业</a:t>
                </a:r>
                <a:endParaRPr lang="zh-CN" altLang="en-US" sz="1600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0042E0"/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思源黑体 CN Light" panose="020B0200000000000000" charset="-122"/>
                  <a:sym typeface="思源宋体 CN" panose="02020300000000000000" pitchFamily="18" charset="-122"/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4418" y="6527"/>
                <a:ext cx="1360" cy="13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77800" sx="92000" sy="92000" algn="ctr" rotWithShape="0">
                  <a:schemeClr val="accent5">
                    <a:lumMod val="75000"/>
                    <a:alpha val="30000"/>
                  </a:schemeClr>
                </a:outerShdw>
              </a:effec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92" name="文本框 91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4311" y="5433"/>
                <a:ext cx="1574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20+</a:t>
                </a:r>
                <a:r>
                  <a:rPr lang="zh-CN" altLang="en-US" sz="1400">
                    <a:solidFill>
                      <a:schemeClr val="bg1">
                        <a:lumMod val="50000"/>
                      </a:schemeClr>
                    </a:solidFill>
                    <a:latin typeface="Microsoft YaHei Regular" panose="020B0503020204020204" charset="-122"/>
                    <a:ea typeface="Microsoft YaHei Regular" panose="020B0503020204020204" charset="-122"/>
                    <a:cs typeface="Microsoft YaHei Regular" panose="020B0503020204020204" charset="-122"/>
                  </a:rPr>
                  <a:t>客户</a:t>
                </a:r>
                <a:endParaRPr lang="zh-CN" altLang="en-US" sz="1400">
                  <a:solidFill>
                    <a:schemeClr val="bg1">
                      <a:lumMod val="50000"/>
                    </a:schemeClr>
                  </a:solidFill>
                  <a:latin typeface="Microsoft YaHei Regular" panose="020B0503020204020204" charset="-122"/>
                  <a:ea typeface="Microsoft YaHei Regular" panose="020B0503020204020204" charset="-122"/>
                  <a:cs typeface="Microsoft YaHei Regular" panose="020B0503020204020204" charset="-122"/>
                </a:endParaRPr>
              </a:p>
            </p:txBody>
          </p:sp>
          <p:pic>
            <p:nvPicPr>
              <p:cNvPr id="93" name="图片 92" descr="logo"/>
              <p:cNvPicPr>
                <a:picLocks noChangeAspect="1"/>
              </p:cNvPicPr>
              <p:nvPr>
                <p:custDataLst>
                  <p:tags r:id="rId32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4775" y="6847"/>
                <a:ext cx="647" cy="72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为什么选择</a:t>
            </a:r>
            <a:r>
              <a:rPr lang="zh-CN" altLang="en-US"/>
              <a:t>青手</a:t>
            </a:r>
            <a:endParaRPr lang="zh-CN" altLang="en-US"/>
          </a:p>
        </p:txBody>
      </p:sp>
      <p:pic>
        <p:nvPicPr>
          <p:cNvPr id="3" name="图片 2" descr="/Users/huangting/Desktop/编组 2.png编组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4" b="4"/>
          <a:stretch>
            <a:fillRect/>
          </a:stretch>
        </p:blipFill>
        <p:spPr>
          <a:xfrm>
            <a:off x="232410" y="994410"/>
            <a:ext cx="11726869" cy="5544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合作客户</a:t>
            </a:r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24205" y="209105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360420" y="209105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096635" y="209105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8832850" y="209105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624205" y="3171190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360420" y="3171190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96635" y="3171190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8832850" y="3171190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624205" y="42513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3360420" y="42513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096635" y="42513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8832850" y="42513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24205" y="53308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3360420" y="53308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096635" y="53308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8832850" y="5330825"/>
            <a:ext cx="2736215" cy="108013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24775"/>
          <a:stretch>
            <a:fillRect/>
          </a:stretch>
        </p:blipFill>
        <p:spPr>
          <a:xfrm>
            <a:off x="6635750" y="2366010"/>
            <a:ext cx="1658620" cy="5302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 r="29159"/>
          <a:stretch>
            <a:fillRect/>
          </a:stretch>
        </p:blipFill>
        <p:spPr>
          <a:xfrm>
            <a:off x="9229725" y="2366010"/>
            <a:ext cx="1943100" cy="53022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475105" y="3385820"/>
            <a:ext cx="1034415" cy="6508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3811905" y="3516630"/>
            <a:ext cx="1833880" cy="389255"/>
          </a:xfrm>
          <a:prstGeom prst="rect">
            <a:avLst/>
          </a:prstGeom>
        </p:spPr>
      </p:pic>
      <p:pic>
        <p:nvPicPr>
          <p:cNvPr id="37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10" y="3523615"/>
            <a:ext cx="1675130" cy="37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14095" y="4669790"/>
            <a:ext cx="1957070" cy="24320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3895090" y="4504690"/>
            <a:ext cx="1666875" cy="57404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/>
          <a:stretch>
            <a:fillRect/>
          </a:stretch>
        </p:blipFill>
        <p:spPr>
          <a:xfrm>
            <a:off x="6700520" y="4461510"/>
            <a:ext cx="1529080" cy="51943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/>
          <a:stretch>
            <a:fillRect/>
          </a:stretch>
        </p:blipFill>
        <p:spPr>
          <a:xfrm>
            <a:off x="9439910" y="4590415"/>
            <a:ext cx="1522095" cy="40195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/>
          <a:stretch>
            <a:fillRect/>
          </a:stretch>
        </p:blipFill>
        <p:spPr>
          <a:xfrm>
            <a:off x="1075690" y="5665470"/>
            <a:ext cx="1833880" cy="41148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/>
          <a:stretch>
            <a:fillRect/>
          </a:stretch>
        </p:blipFill>
        <p:spPr>
          <a:xfrm>
            <a:off x="3868420" y="5576570"/>
            <a:ext cx="1720215" cy="58928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/>
          <a:stretch>
            <a:fillRect/>
          </a:stretch>
        </p:blipFill>
        <p:spPr>
          <a:xfrm>
            <a:off x="9645015" y="5529580"/>
            <a:ext cx="1112520" cy="682625"/>
          </a:xfrm>
          <a:prstGeom prst="rect">
            <a:avLst/>
          </a:prstGeom>
        </p:spPr>
      </p:pic>
      <p:sp>
        <p:nvSpPr>
          <p:cNvPr id="45" name="矩形 44"/>
          <p:cNvSpPr/>
          <p:nvPr>
            <p:custDataLst>
              <p:tags r:id="rId25"/>
            </p:custDataLst>
          </p:nvPr>
        </p:nvSpPr>
        <p:spPr>
          <a:xfrm>
            <a:off x="566420" y="1034098"/>
            <a:ext cx="11003280" cy="829945"/>
          </a:xfrm>
          <a:prstGeom prst="rect">
            <a:avLst/>
          </a:prstGeom>
        </p:spPr>
        <p:txBody>
          <a:bodyPr wrap="square" anchor="ctr" anchorCtr="0">
            <a:spAutoFit/>
          </a:bodyPr>
          <a:p>
            <a:pPr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</a:pPr>
            <a:r>
              <a:rPr kumimoji="1"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我们的团队业务跨越众多行业，在</a:t>
            </a:r>
            <a:r>
              <a:rPr kumimoji="1"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智能制造、工业、汽车、医疗、物业社区、法律保险、教育培训、市场营销、企业管理</a:t>
            </a:r>
            <a:r>
              <a:rPr kumimoji="1" lang="zh-CN" altLang="en-US" sz="16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等诸多专业领域都有长期合作伙伴与商业客户。</a:t>
            </a:r>
            <a:endParaRPr kumimoji="1" lang="zh-CN" altLang="en-US" sz="16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8" name="图片 47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rcRect t="22574" b="17480"/>
          <a:stretch>
            <a:fillRect/>
          </a:stretch>
        </p:blipFill>
        <p:spPr>
          <a:xfrm>
            <a:off x="6896100" y="3370263"/>
            <a:ext cx="1137285" cy="68199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946785" y="2403793"/>
            <a:ext cx="2091055" cy="45466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4286250" y="2336800"/>
            <a:ext cx="1101725" cy="588645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6405880" y="5532755"/>
            <a:ext cx="2117725" cy="676275"/>
            <a:chOff x="3426" y="-4733"/>
            <a:chExt cx="4597" cy="1468"/>
          </a:xfrm>
        </p:grpSpPr>
        <p:pic>
          <p:nvPicPr>
            <p:cNvPr id="51" name="图片 50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3"/>
            <a:srcRect l="22960" r="28341" b="35243"/>
            <a:stretch>
              <a:fillRect/>
            </a:stretch>
          </p:blipFill>
          <p:spPr>
            <a:xfrm>
              <a:off x="3426" y="-4733"/>
              <a:ext cx="1156" cy="1468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33"/>
            <a:srcRect t="73865"/>
            <a:stretch>
              <a:fillRect/>
            </a:stretch>
          </p:blipFill>
          <p:spPr>
            <a:xfrm>
              <a:off x="4679" y="-4416"/>
              <a:ext cx="3345" cy="835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标题 12"/>
          <p:cNvSpPr>
            <a:spLocks noGrp="1"/>
          </p:cNvSpPr>
          <p:nvPr>
            <p:ph type="title"/>
          </p:nvPr>
        </p:nvSpPr>
        <p:spPr>
          <a:xfrm>
            <a:off x="4410710" y="2766060"/>
            <a:ext cx="8168005" cy="1325880"/>
          </a:xfrm>
        </p:spPr>
        <p:txBody>
          <a:bodyPr/>
          <a:p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什么是「</a:t>
            </a:r>
            <a:r>
              <a:rPr lang="zh-CN" altLang="en-US" sz="3600"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  <a:sym typeface="+mn-ea"/>
              </a:rPr>
              <a:t>IOC</a:t>
            </a:r>
            <a:r>
              <a:rPr lang="en-US" altLang="zh-CN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36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智能运营中心</a:t>
            </a:r>
            <a:r>
              <a:rPr lang="zh-CN" altLang="en-US" sz="4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」</a:t>
            </a:r>
            <a:endParaRPr lang="zh-CN" altLang="en-US" sz="440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传统园区</a:t>
            </a:r>
            <a:r>
              <a:rPr lang="en-US" altLang="zh-CN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/</a:t>
            </a:r>
            <a:r>
              <a:rPr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孵化器管理存在以下痛点</a:t>
            </a:r>
            <a:endParaRPr lang="zh-CN" altLang="en-US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1869440"/>
            <a:ext cx="4711065" cy="33026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973445" y="1597025"/>
            <a:ext cx="5417820" cy="42779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1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、租赁、工单、设备、招商等多业务分散，运营效率低；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2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、入驻企业与管理方沟通成本高，信息流转慢；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3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、设备（新风、空调、电梯等）状态监控、故障预测能力不足，维修被动且成本高；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4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、租户体验差：报修、缴费、合同、访客等操作复杂，老年或非技术人员使用门槛高；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5</a:t>
            </a:r>
            <a:r>
              <a:rPr lang="zh-CN" altLang="en-US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、园区数据未被充分利用，难以实现智能招商、舆情与绩效分析。</a:t>
            </a:r>
            <a:endParaRPr lang="zh-CN" altLang="en-US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9" name="上弧形箭头 8"/>
          <p:cNvSpPr/>
          <p:nvPr/>
        </p:nvSpPr>
        <p:spPr>
          <a:xfrm>
            <a:off x="4636770" y="955040"/>
            <a:ext cx="2597785" cy="683895"/>
          </a:xfrm>
          <a:prstGeom prst="curved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上弧形箭头 9"/>
          <p:cNvSpPr/>
          <p:nvPr/>
        </p:nvSpPr>
        <p:spPr>
          <a:xfrm flipV="1">
            <a:off x="4636770" y="5402580"/>
            <a:ext cx="2597785" cy="571500"/>
          </a:xfrm>
          <a:prstGeom prst="curved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/>
          <p:nvPr>
            <p:ph type="title"/>
          </p:nvPr>
        </p:nvSpPr>
        <p:spPr>
          <a:xfrm>
            <a:off x="389644" y="256973"/>
            <a:ext cx="10515600" cy="458102"/>
          </a:xfrm>
        </p:spPr>
        <p:txBody>
          <a:bodyPr/>
          <a:p>
            <a:r>
              <a:rPr>
                <a:cs typeface="微软雅黑" panose="020B0503020204020204" charset="-122"/>
                <a:sym typeface="+mn-ea"/>
              </a:rPr>
              <a:t>什么是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IOC</a:t>
            </a:r>
            <a:r>
              <a:rPr lang="en-US" altLang="zh-CN">
                <a:cs typeface="微软雅黑" panose="020B0503020204020204" charset="-122"/>
                <a:sym typeface="+mn-ea"/>
              </a:rPr>
              <a:t> </a:t>
            </a:r>
            <a:r>
              <a:rPr>
                <a:cs typeface="微软雅黑" panose="020B0503020204020204" charset="-122"/>
                <a:sym typeface="+mn-ea"/>
              </a:rPr>
              <a:t>智能运营中心</a:t>
            </a:r>
            <a:endParaRPr>
              <a:cs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1650" y="4374515"/>
            <a:ext cx="10603865" cy="20745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>
              <a:lnSpc>
                <a:spcPct val="150000"/>
              </a:lnSpc>
            </a:pPr>
            <a:r>
              <a:rPr sz="2000" b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「</a:t>
            </a:r>
            <a:r>
              <a:rPr sz="2000" b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IOC</a:t>
            </a:r>
            <a:r>
              <a:rPr lang="en-US" altLang="zh-CN" sz="2000" b="1">
                <a:solidFill>
                  <a:schemeClr val="tx1"/>
                </a:solidFill>
                <a:uFillTx/>
                <a:latin typeface="+mn-ea"/>
                <a:cs typeface="+mn-ea"/>
                <a:sym typeface="+mn-ea"/>
              </a:rPr>
              <a:t> </a:t>
            </a:r>
            <a:r>
              <a:rPr sz="2000" b="1">
                <a:solidFill>
                  <a:schemeClr val="tx1"/>
                </a:solidFill>
                <a:uFillTx/>
                <a:latin typeface="+mn-ea"/>
                <a:cs typeface="+mn-ea"/>
                <a:sym typeface="+mn-ea"/>
              </a:rPr>
              <a:t>智能运营中心</a:t>
            </a:r>
            <a:r>
              <a:rPr sz="2000" b="1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」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基于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 </a:t>
            </a:r>
            <a:r>
              <a:rPr 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AI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与先进语音技术，打造一个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-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智能语音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+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大模型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+IoT-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驱动的智能园区运营平台，实现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“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更少人工、更高效率、更好体验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”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的全流程园区管理与运营支持，覆盖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 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租赁生命周期、物管工单、设备运维、招商（</a:t>
            </a:r>
            <a:r>
              <a:rPr lang="en-US" altLang="zh-CN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CRM</a:t>
            </a:r>
            <a:r>
              <a:rPr lang="zh-CN" altLang="en-US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+mn-ea"/>
                <a:sym typeface="+mn-ea"/>
              </a:rPr>
              <a:t>）、财务与报表、消息、服务触达等核心场景。</a:t>
            </a:r>
            <a:endParaRPr lang="zh-CN" altLang="en-US" dirty="0">
              <a:solidFill>
                <a:schemeClr val="tx1"/>
              </a:solidFill>
              <a:uFillTx/>
              <a:latin typeface="Times New Roman" panose="02020603050405020304" pitchFamily="18" charset="0"/>
              <a:cs typeface="+mn-ea"/>
              <a:sym typeface="+mn-ea"/>
            </a:endParaRPr>
          </a:p>
        </p:txBody>
      </p:sp>
      <p:sp>
        <p:nvSpPr>
          <p:cNvPr id="4" name="标题 1"/>
          <p:cNvSpPr/>
          <p:nvPr/>
        </p:nvSpPr>
        <p:spPr>
          <a:xfrm>
            <a:off x="389890" y="1703705"/>
            <a:ext cx="4542790" cy="4578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2400" b="1" kern="12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pPr algn="dist"/>
            <a:r>
              <a:rPr sz="2800">
                <a:solidFill>
                  <a:schemeClr val="tx1"/>
                </a:solidFill>
                <a:latin typeface="Microsoft YaHei Bold" panose="020B0503020204020204" charset="-122"/>
                <a:ea typeface="Microsoft YaHei Bold" panose="020B0503020204020204" charset="-122"/>
                <a:sym typeface="+mn-ea"/>
              </a:rPr>
              <a:t>中小型企业数字化转型</a:t>
            </a:r>
            <a:r>
              <a:rPr sz="2800">
                <a:solidFill>
                  <a:srgbClr val="E86A0D"/>
                </a:solidFill>
                <a:latin typeface="Microsoft YaHei Bold" panose="020B0503020204020204" charset="-122"/>
                <a:ea typeface="Microsoft YaHei Bold" panose="020B0503020204020204" charset="-122"/>
                <a:sym typeface="+mn-ea"/>
              </a:rPr>
              <a:t>首选</a:t>
            </a:r>
            <a:endParaRPr sz="2800">
              <a:solidFill>
                <a:srgbClr val="E86A0D"/>
              </a:solidFill>
              <a:latin typeface="Microsoft YaHei Bold" panose="020B0503020204020204" charset="-122"/>
              <a:ea typeface="Microsoft YaHei Bold" panose="020B0503020204020204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89890" y="2532380"/>
            <a:ext cx="1436370" cy="456565"/>
          </a:xfrm>
          <a:prstGeom prst="roundRect">
            <a:avLst>
              <a:gd name="adj" fmla="val 50000"/>
            </a:avLst>
          </a:prstGeom>
          <a:solidFill>
            <a:srgbClr val="637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Microsoft YaHei Regular" panose="020B0503020204020204" charset="-122"/>
                <a:ea typeface="Microsoft YaHei Regular" panose="020B0503020204020204" charset="-122"/>
              </a:rPr>
              <a:t>简单</a:t>
            </a:r>
            <a:r>
              <a:rPr lang="zh-CN" altLang="en-US">
                <a:latin typeface="Microsoft YaHei Regular" panose="020B0503020204020204" charset="-122"/>
                <a:ea typeface="Microsoft YaHei Regular" panose="020B0503020204020204" charset="-122"/>
              </a:rPr>
              <a:t>实用</a:t>
            </a:r>
            <a:endParaRPr lang="zh-CN" altLang="en-US"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44170" y="3104515"/>
            <a:ext cx="1436370" cy="456565"/>
          </a:xfrm>
          <a:prstGeom prst="roundRect">
            <a:avLst>
              <a:gd name="adj" fmla="val 50000"/>
            </a:avLst>
          </a:prstGeom>
          <a:solidFill>
            <a:srgbClr val="347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Microsoft YaHei Regular" panose="020B0503020204020204" charset="-122"/>
                <a:ea typeface="Microsoft YaHei Regular" panose="020B0503020204020204" charset="-122"/>
              </a:rPr>
              <a:t>高效</a:t>
            </a:r>
            <a:r>
              <a:rPr lang="zh-CN" altLang="en-US">
                <a:latin typeface="Microsoft YaHei Regular" panose="020B0503020204020204" charset="-122"/>
                <a:ea typeface="Microsoft YaHei Regular" panose="020B0503020204020204" charset="-122"/>
              </a:rPr>
              <a:t>协同</a:t>
            </a:r>
            <a:endParaRPr lang="zh-CN" altLang="en-US"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081530" y="3104515"/>
            <a:ext cx="1436370" cy="456565"/>
          </a:xfrm>
          <a:prstGeom prst="roundRect">
            <a:avLst>
              <a:gd name="adj" fmla="val 50000"/>
            </a:avLst>
          </a:prstGeom>
          <a:solidFill>
            <a:srgbClr val="1D47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latin typeface="Microsoft YaHei Regular" panose="020B0503020204020204" charset="-122"/>
                <a:ea typeface="Microsoft YaHei Regular" panose="020B0503020204020204" charset="-122"/>
              </a:rPr>
              <a:t>1</a:t>
            </a:r>
            <a:r>
              <a:rPr lang="zh-CN" altLang="en-US">
                <a:latin typeface="Microsoft YaHei Regular" panose="020B0503020204020204" charset="-122"/>
                <a:ea typeface="Microsoft YaHei Regular" panose="020B0503020204020204" charset="-122"/>
              </a:rPr>
              <a:t>周</a:t>
            </a:r>
            <a:r>
              <a:rPr lang="zh-CN" altLang="en-US">
                <a:latin typeface="Microsoft YaHei Regular" panose="020B0503020204020204" charset="-122"/>
                <a:ea typeface="Microsoft YaHei Regular" panose="020B0503020204020204" charset="-122"/>
              </a:rPr>
              <a:t>见效</a:t>
            </a:r>
            <a:endParaRPr lang="zh-CN" altLang="en-US"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05095" y="1748155"/>
            <a:ext cx="223520" cy="158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081530" y="2532380"/>
            <a:ext cx="1436370" cy="456565"/>
          </a:xfrm>
          <a:prstGeom prst="roundRect">
            <a:avLst>
              <a:gd name="adj" fmla="val 50000"/>
            </a:avLst>
          </a:prstGeom>
          <a:solidFill>
            <a:srgbClr val="3478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>
                <a:latin typeface="Microsoft YaHei Regular" panose="020B0503020204020204" charset="-122"/>
                <a:ea typeface="Microsoft YaHei Regular" panose="020B0503020204020204" charset="-122"/>
              </a:rPr>
              <a:t>语音服务</a:t>
            </a:r>
            <a:endParaRPr lang="zh-CN" altLang="en-US">
              <a:latin typeface="Microsoft YaHei Regular" panose="020B0503020204020204" charset="-122"/>
              <a:ea typeface="Microsoft YaHei Regular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6060" y="1017905"/>
            <a:ext cx="5800090" cy="3261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101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102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103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104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"/>
</p:tagLst>
</file>

<file path=ppt/tags/tag182.xml><?xml version="1.0" encoding="utf-8"?>
<p:tagLst xmlns:p="http://schemas.openxmlformats.org/presentationml/2006/main">
  <p:tag name="KSO_WM_BEAUTIFY_FLAG" val="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314_1*f*1"/>
  <p:tag name="KSO_WM_TEMPLATE_CATEGORY" val="custom"/>
  <p:tag name="KSO_WM_TEMPLATE_INDEX" val="20230314"/>
  <p:tag name="KSO_WM_UNIT_LAYERLEVEL" val="1"/>
  <p:tag name="KSO_WM_TAG_VERSION" val="1.0"/>
  <p:tag name="KSO_WM_BEAUTIFY_FLAG" val=""/>
  <p:tag name="KSO_WM_UNIT_CONTENT_GROUP_TYPE" val="contentchip"/>
  <p:tag name="KSO_WM_UNIT_PRESET_TEXT" val="汇报人：WPS"/>
</p:tagLst>
</file>

<file path=ppt/tags/tag2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14_1*a*1"/>
  <p:tag name="KSO_WM_TEMPLATE_CATEGORY" val="custom"/>
  <p:tag name="KSO_WM_TEMPLATE_INDEX" val="20230314"/>
  <p:tag name="KSO_WM_UNIT_LAYERLEVEL" val="1"/>
  <p:tag name="KSO_WM_TAG_VERSION" val="1.0"/>
  <p:tag name="KSO_WM_BEAUTIFY_FLAG" val=""/>
  <p:tag name="KSO_WM_UNIT_CONTENT_GROUP_TYPE" val="contentchip"/>
  <p:tag name="KSO_WM_UNIT_PRESET_TEXT" val="单击添加文档标题"/>
</p:tagLst>
</file>

<file path=ppt/tags/tag28.xml><?xml version="1.0" encoding="utf-8"?>
<p:tagLst xmlns:p="http://schemas.openxmlformats.org/presentationml/2006/main">
  <p:tag name="KSO_WM_DIAGRAM_VIRTUALLY_FRAME" val="{&quot;height&quot;:360.15,&quot;left&quot;:391.4,&quot;top&quot;:89.2,&quot;width&quot;:522.5}"/>
</p:tagLst>
</file>

<file path=ppt/tags/tag29.xml><?xml version="1.0" encoding="utf-8"?>
<p:tagLst xmlns:p="http://schemas.openxmlformats.org/presentationml/2006/main">
  <p:tag name="KSO_WM_DIAGRAM_VIRTUALLY_FRAME" val="{&quot;height&quot;:360.15,&quot;left&quot;:391.4,&quot;top&quot;:89.2,&quot;width&quot;:522.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60.15,&quot;left&quot;:391.4,&quot;top&quot;:89.2,&quot;width&quot;:522.5}"/>
</p:tagLst>
</file>

<file path=ppt/tags/tag31.xml><?xml version="1.0" encoding="utf-8"?>
<p:tagLst xmlns:p="http://schemas.openxmlformats.org/presentationml/2006/main">
  <p:tag name="KSO_WM_DIAGRAM_VIRTUALLY_FRAME" val="{&quot;height&quot;:360.15,&quot;left&quot;:391.4,&quot;top&quot;:89.2,&quot;width&quot;:522.5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AS_UNIQUEID" val="429"/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AS_UNIQUEID" val="429"/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AS_UNIQUEID" val="429"/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AS_UNIQUEID" val="429"/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AS_UNIQUEID" val="429"/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AS_UNIQUEID" val="429"/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DIAGRAM_VIRTUALLY_FRAME" val="{&quot;height&quot;:455.96044744406953,&quot;left&quot;:21.35,&quot;top&quot;:23.363174603174603,&quot;width&quot;:672.4702523455194}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1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2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3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4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5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6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7.xml><?xml version="1.0" encoding="utf-8"?>
<p:tagLst xmlns:p="http://schemas.openxmlformats.org/presentationml/2006/main">
  <p:tag name="KSO_WM_BEAUTIFY_FLAG" val=""/>
  <p:tag name="KSO_WM_DIAGRAM_VIRTUALLY_FRAME" val="{&quot;height&quot;:455.96044744406953,&quot;left&quot;:21.35,&quot;top&quot;:23.363174603174603,&quot;width&quot;:672.4702523455194}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97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98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ags/tag99.xml><?xml version="1.0" encoding="utf-8"?>
<p:tagLst xmlns:p="http://schemas.openxmlformats.org/presentationml/2006/main">
  <p:tag name="KSO_WM_DIAGRAM_VIRTUALLY_FRAME" val="{&quot;height&quot;:419.95,&quot;left&quot;:71.45,&quot;top&quot;:79.85,&quot;width&quot;:616.75}"/>
</p:tagLst>
</file>

<file path=ppt/theme/theme1.xml><?xml version="1.0" encoding="utf-8"?>
<a:theme xmlns:a="http://schemas.openxmlformats.org/drawingml/2006/main" name="WPS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WPS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3374</Words>
  <Application>WPS 演示</Application>
  <PresentationFormat>宽屏</PresentationFormat>
  <Paragraphs>402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57" baseType="lpstr">
      <vt:lpstr>Arial</vt:lpstr>
      <vt:lpstr>宋体</vt:lpstr>
      <vt:lpstr>Wingdings</vt:lpstr>
      <vt:lpstr>Microsoft YaHei Bold</vt:lpstr>
      <vt:lpstr>Arial Italic</vt:lpstr>
      <vt:lpstr>苹方</vt:lpstr>
      <vt:lpstr>微软雅黑</vt:lpstr>
      <vt:lpstr>印品黑体</vt:lpstr>
      <vt:lpstr>黑体</vt:lpstr>
      <vt:lpstr>Arial Bold</vt:lpstr>
      <vt:lpstr>Microsoft YaHei Regular</vt:lpstr>
      <vt:lpstr>PingFang HK Light</vt:lpstr>
      <vt:lpstr>Microsoft JhengHei UI Light</vt:lpstr>
      <vt:lpstr>Times New Roman</vt:lpstr>
      <vt:lpstr>Noto Sans CJK HK</vt:lpstr>
      <vt:lpstr>ksdb</vt:lpstr>
      <vt:lpstr>思源宋体 CN</vt:lpstr>
      <vt:lpstr>字魂35号-经典雅黑</vt:lpstr>
      <vt:lpstr>思源黑体 CN Light</vt:lpstr>
      <vt:lpstr>华文中宋</vt:lpstr>
      <vt:lpstr>Arial Unicode MS</vt:lpstr>
      <vt:lpstr>Calibri</vt:lpstr>
      <vt:lpstr>Wingdings</vt:lpstr>
      <vt:lpstr>Open Sans</vt:lpstr>
      <vt:lpstr>Montserrat</vt:lpstr>
      <vt:lpstr>Arial Regular</vt:lpstr>
      <vt:lpstr>WPS</vt:lpstr>
      <vt:lpstr>1_WPS</vt:lpstr>
      <vt:lpstr>AI+新质园区管理系统</vt:lpstr>
      <vt:lpstr>PowerPoint 演示文稿</vt:lpstr>
      <vt:lpstr>关于 青手科技</vt:lpstr>
      <vt:lpstr>企业简介</vt:lpstr>
      <vt:lpstr>为什么选择青手</vt:lpstr>
      <vt:lpstr>合作客户</vt:lpstr>
      <vt:lpstr>什么是「IOC 智能运营中心」</vt:lpstr>
      <vt:lpstr>传统园区/孵化器管理存在以下痛点</vt:lpstr>
      <vt:lpstr>什么是IOC 智能运营中心</vt:lpstr>
      <vt:lpstr>核心能力与技术架构</vt:lpstr>
      <vt:lpstr>核心创新点</vt:lpstr>
      <vt:lpstr>核心创新点</vt:lpstr>
      <vt:lpstr>核心创新点</vt:lpstr>
      <vt:lpstr>核心创新点</vt:lpstr>
      <vt:lpstr>产品能力</vt:lpstr>
      <vt:lpstr>产品能力</vt:lpstr>
      <vt:lpstr>产品能力</vt:lpstr>
      <vt:lpstr>价值亮点：实时报工，工单进度透明</vt:lpstr>
      <vt:lpstr>价值亮点：管理过程标准化，实施操作规范化</vt:lpstr>
      <vt:lpstr>价值亮点：移动工作台，工单实时处理</vt:lpstr>
      <vt:lpstr>价值亮点：多维度服务数据分析</vt:lpstr>
      <vt:lpstr>价值亮点：安全运维</vt:lpstr>
      <vt:lpstr>如何使用「IOC 智能运营中心」</vt:lpstr>
      <vt:lpstr>快速上线聚焦应用价值</vt:lpstr>
      <vt:lpstr>产品优势，持续优化</vt:lpstr>
      <vt:lpstr>客户案例</vt:lpstr>
      <vt:lpstr>保洁行业标杆客户</vt:lpstr>
      <vt:lpstr>保洁行业标杆客户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Shea</cp:lastModifiedBy>
  <cp:revision>152</cp:revision>
  <dcterms:created xsi:type="dcterms:W3CDTF">2024-04-19T02:36:00Z</dcterms:created>
  <dcterms:modified xsi:type="dcterms:W3CDTF">2025-09-23T12:16:09Z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2052-12.1.0.22525</vt:lpwstr>
  </property>
  <property fmtid="{D5CDD505-2E9C-101B-9397-08002B2CF9AE}" pid="3" name="ICV">
    <vt:lpwstr>E86DBD678FCE448AAE4D7B8DF5AA40BC_13</vt:lpwstr>
  </property>
</Properties>
</file>